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60" r:id="rId2"/>
    <p:sldId id="261" r:id="rId3"/>
    <p:sldId id="262" r:id="rId4"/>
    <p:sldId id="263" r:id="rId5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7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86C1F-4854-4B70-9D86-A12877F7DF19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A6FA4-6BBA-499B-B973-AF9A4BC173CF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A3ABE-8227-43E7-AD99-9CC8450C87AC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9C439-6A40-42A8-9160-5A5ADFEF06E0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EC576-C5AB-4BE7-938F-738C08BC9A1F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8A5A2-7613-45DE-A45F-B52451EB7DC5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8393D-1555-4FBE-9D69-D52E980F3883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8C208-C26B-4F2C-B968-20CE4E69E493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5A4EF-1D4D-47E3-A52D-C0B0582284E5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0286A-F6F4-41C3-8622-4753B0943167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77FF8-8432-4FF8-9698-76E39B3C043D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CA6C782-50FC-4A4F-863E-79178C53F1A0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155448"/>
            <a:ext cx="8358246" cy="1252728"/>
          </a:xfrm>
        </p:spPr>
        <p:txBody>
          <a:bodyPr>
            <a:normAutofit/>
          </a:bodyPr>
          <a:lstStyle/>
          <a:p>
            <a:r>
              <a:rPr lang="fa-IR" dirty="0" smtClean="0"/>
              <a:t>نظام مراقبت اچ-آی-وی بایست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774825"/>
            <a:ext cx="8643998" cy="4625975"/>
          </a:xfrm>
        </p:spPr>
        <p:txBody>
          <a:bodyPr/>
          <a:lstStyle/>
          <a:p>
            <a:r>
              <a:rPr lang="fa-IR" dirty="0" smtClean="0"/>
              <a:t>جمعیت گروههای پرخطر و گروههای در معرض خطر را تخمین بزند.</a:t>
            </a:r>
          </a:p>
          <a:p>
            <a:endParaRPr lang="fa-IR" dirty="0" smtClean="0"/>
          </a:p>
          <a:p>
            <a:r>
              <a:rPr lang="fa-IR" dirty="0" smtClean="0"/>
              <a:t>فراوانی رفتارهای پرخطر را در جامعه و در گروههای پرخطر نشان دهد.</a:t>
            </a:r>
          </a:p>
          <a:p>
            <a:endParaRPr lang="fa-IR" dirty="0" smtClean="0"/>
          </a:p>
          <a:p>
            <a:r>
              <a:rPr lang="fa-IR" dirty="0" smtClean="0"/>
              <a:t>میزان شیوع و بروز آلودگی در جامعه و در گروههای پرخطر را تعیین کند.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6" name="~PP3454.WAV">
            <a:hlinkClick r:id="" action="ppaction://media"/>
          </p:cNvPr>
          <p:cNvPicPr>
            <a:picLocks noRot="1" noChangeAspect="1"/>
          </p:cNvPicPr>
          <p:nvPr>
            <a:wavAudioFile r:embed="rId1" name="~PP3454.WAV"/>
          </p:nvPr>
        </p:nvPicPr>
        <p:blipFill>
          <a:blip r:embed="rId4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224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 smtClean="0"/>
              <a:t>تخمین جمعیت گروههای پرخطر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چند نفر مصرف کننده تزریقی در جامعه وجود دارد؟</a:t>
            </a:r>
          </a:p>
          <a:p>
            <a:endParaRPr lang="fa-IR" dirty="0" smtClean="0"/>
          </a:p>
          <a:p>
            <a:r>
              <a:rPr lang="fa-IR" dirty="0" smtClean="0"/>
              <a:t>چه درصدی از مردان روابط جنسی پرخطر دارند؟</a:t>
            </a:r>
          </a:p>
          <a:p>
            <a:endParaRPr lang="fa-IR" dirty="0" smtClean="0"/>
          </a:p>
          <a:p>
            <a:r>
              <a:rPr lang="fa-IR" dirty="0" smtClean="0"/>
              <a:t>چند درصد جوانان از داروهای روانگرد استفاده می کنند؟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6" name="~PP1813.WAV">
            <a:hlinkClick r:id="" action="ppaction://media"/>
          </p:cNvPr>
          <p:cNvPicPr>
            <a:picLocks noRot="1" noChangeAspect="1"/>
          </p:cNvPicPr>
          <p:nvPr>
            <a:wavAudioFile r:embed="rId1" name="~PP1813.WAV"/>
          </p:nvPr>
        </p:nvPicPr>
        <p:blipFill>
          <a:blip r:embed="rId4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69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تعریف گروه پرخطر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به چه دلیل جمعیت مصرف کنندگان مواد مخدر در کشور از 1 تا 3 میلیون نفر متغیر گزارش می شود؟</a:t>
            </a:r>
          </a:p>
          <a:p>
            <a:endParaRPr lang="fa-IR" dirty="0" smtClean="0"/>
          </a:p>
          <a:p>
            <a:r>
              <a:rPr lang="fa-IR" dirty="0" smtClean="0"/>
              <a:t>به چه کسی باید مصرف کننده تزریقی مواد گفت؟</a:t>
            </a:r>
          </a:p>
          <a:p>
            <a:endParaRPr lang="fa-IR" dirty="0" smtClean="0"/>
          </a:p>
          <a:p>
            <a:endParaRPr lang="fa-IR" dirty="0" smtClean="0"/>
          </a:p>
          <a:p>
            <a:pPr algn="ctr">
              <a:buNone/>
            </a:pPr>
            <a:r>
              <a:rPr lang="fa-I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برای تخمین جمعیت باید ابتدا تعریف استانداری از آن ارایه گردد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dirty="0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6" name="~PP3802.WAV">
            <a:hlinkClick r:id="" action="ppaction://media"/>
          </p:cNvPr>
          <p:cNvPicPr>
            <a:picLocks noRot="1" noChangeAspect="1"/>
          </p:cNvPicPr>
          <p:nvPr>
            <a:wavAudioFile r:embed="rId1" name="~PP3802.WAV"/>
          </p:nvPr>
        </p:nvPicPr>
        <p:blipFill>
          <a:blip r:embed="rId4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98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روشهای </a:t>
            </a:r>
            <a:r>
              <a:rPr lang="fa-IR" dirty="0" smtClean="0"/>
              <a:t>مستقیم </a:t>
            </a:r>
            <a:r>
              <a:rPr lang="fa-IR" dirty="0" smtClean="0"/>
              <a:t>تخمین جمعیت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643050"/>
            <a:ext cx="9001156" cy="4625975"/>
          </a:xfrm>
        </p:spPr>
        <p:txBody>
          <a:bodyPr/>
          <a:lstStyle/>
          <a:p>
            <a:r>
              <a:rPr lang="fa-IR" sz="2800" b="1" dirty="0" smtClean="0">
                <a:solidFill>
                  <a:srgbClr val="C00000"/>
                </a:solidFill>
              </a:rPr>
              <a:t>سرشماری (</a:t>
            </a:r>
            <a:r>
              <a:rPr lang="en-US" sz="2800" b="1" dirty="0" smtClean="0">
                <a:solidFill>
                  <a:srgbClr val="C00000"/>
                </a:solidFill>
              </a:rPr>
              <a:t>census</a:t>
            </a:r>
            <a:r>
              <a:rPr lang="fa-IR" sz="2800" b="1" dirty="0" smtClean="0">
                <a:solidFill>
                  <a:srgbClr val="C00000"/>
                </a:solidFill>
              </a:rPr>
              <a:t>): </a:t>
            </a:r>
            <a:r>
              <a:rPr lang="fa-IR" dirty="0" smtClean="0"/>
              <a:t>با سر زدن به تمام محلهای تجمع گروه پرخطر همه افراد واجد شرایط شمرده می شوند</a:t>
            </a:r>
          </a:p>
          <a:p>
            <a:endParaRPr lang="fa-IR" sz="1200" dirty="0" smtClean="0"/>
          </a:p>
          <a:p>
            <a:r>
              <a:rPr lang="fa-IR" sz="2800" b="1" dirty="0" smtClean="0">
                <a:solidFill>
                  <a:srgbClr val="C00000"/>
                </a:solidFill>
              </a:rPr>
              <a:t>شمارش (</a:t>
            </a:r>
            <a:r>
              <a:rPr lang="en-US" sz="2800" b="1" dirty="0" smtClean="0">
                <a:solidFill>
                  <a:srgbClr val="C00000"/>
                </a:solidFill>
              </a:rPr>
              <a:t>enumeration</a:t>
            </a:r>
            <a:r>
              <a:rPr lang="fa-IR" sz="2800" b="1" dirty="0" smtClean="0">
                <a:solidFill>
                  <a:srgbClr val="C00000"/>
                </a:solidFill>
              </a:rPr>
              <a:t>):</a:t>
            </a:r>
            <a:r>
              <a:rPr lang="fa-IR" dirty="0" smtClean="0"/>
              <a:t> به صورت تصادفی تعدادی از محلهای تجمع گروههای پرخطر بررسی و افراد واجد شرایط شمرده و با محاسبات تخمینی از جمعیت گروه ارایه می شود</a:t>
            </a:r>
          </a:p>
          <a:p>
            <a:endParaRPr lang="fa-IR" sz="1400" dirty="0" smtClean="0"/>
          </a:p>
          <a:p>
            <a:r>
              <a:rPr lang="fa-IR" sz="2800" b="1" dirty="0" smtClean="0">
                <a:solidFill>
                  <a:srgbClr val="C00000"/>
                </a:solidFill>
              </a:rPr>
              <a:t>مدل مبتنی بر مکان یابی (</a:t>
            </a:r>
            <a:r>
              <a:rPr lang="en-US" sz="2800" b="1" dirty="0" smtClean="0">
                <a:solidFill>
                  <a:srgbClr val="C00000"/>
                </a:solidFill>
              </a:rPr>
              <a:t>mapping</a:t>
            </a:r>
            <a:r>
              <a:rPr lang="fa-IR" sz="2800" b="1" dirty="0" smtClean="0">
                <a:solidFill>
                  <a:srgbClr val="C00000"/>
                </a:solidFill>
              </a:rPr>
              <a:t>): </a:t>
            </a:r>
            <a:r>
              <a:rPr lang="fa-IR" dirty="0" smtClean="0"/>
              <a:t>در چند مرحله ابتدا محلهای تجمع شناسایی و بعد جمعیت این محلهای ابتدا به صورت غیر مسقیم شمرده و بعد با شمارش مستقیم میزان اعتبار آنها تعیین می شود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6" name="~PP1399.WAV">
            <a:hlinkClick r:id="" action="ppaction://media"/>
          </p:cNvPr>
          <p:cNvPicPr>
            <a:picLocks noRot="1" noChangeAspect="1"/>
          </p:cNvPicPr>
          <p:nvPr>
            <a:wavAudioFile r:embed="rId1" name="~PP1399.WAV"/>
          </p:nvPr>
        </p:nvPicPr>
        <p:blipFill>
          <a:blip r:embed="rId4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189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162</TotalTime>
  <Words>248</Words>
  <Application>Microsoft Office PowerPoint</Application>
  <PresentationFormat>On-screen Show (4:3)</PresentationFormat>
  <Paragraphs>41</Paragraphs>
  <Slides>4</Slides>
  <Notes>4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روش شناسي پژوهش در آموزش</vt:lpstr>
      <vt:lpstr>نظام مراقبت اچ-آی-وی بایست</vt:lpstr>
      <vt:lpstr>تخمین جمعیت گروههای پرخطر</vt:lpstr>
      <vt:lpstr>تعریف گروه پرخطر</vt:lpstr>
      <vt:lpstr>روشهای مستقیم تخمین جمعیت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مبانی مطالعات مرتبط به نظام مراقبت اچ-آی-وی</dc:title>
  <dc:creator>Ali Akbar Haghdoost</dc:creator>
  <cp:lastModifiedBy>Ali Akbar Haghdoost</cp:lastModifiedBy>
  <cp:revision>122</cp:revision>
  <dcterms:created xsi:type="dcterms:W3CDTF">2010-12-09T19:08:46Z</dcterms:created>
  <dcterms:modified xsi:type="dcterms:W3CDTF">2010-12-10T15:18:05Z</dcterms:modified>
</cp:coreProperties>
</file>