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2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79" autoAdjust="0"/>
    <p:restoredTop sz="94660"/>
  </p:normalViewPr>
  <p:slideViewPr>
    <p:cSldViewPr>
      <p:cViewPr>
        <p:scale>
          <a:sx n="80" d="100"/>
          <a:sy n="80" d="100"/>
        </p:scale>
        <p:origin x="-58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3/9/2010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3/9/2010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3/9/2010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3/9/2010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3/9/2010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3/9/2010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3/9/2010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3/9/2010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3/9/2010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3/9/2010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3/9/2010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3/9/2010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3/9/2010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3/9/2010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8077200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5400" b="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نیمرخ بدخیمی های استان کرمان</a:t>
            </a:r>
            <a:endParaRPr lang="en-US" sz="54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</p:spTree>
  </p:cSld>
  <p:clrMapOvr>
    <a:masterClrMapping/>
  </p:clrMapOvr>
  <p:transition advTm="1022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مشخصات استان کرمان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پهناورترین استان کشور با جمعیتی حدود 2.6 میلیون نفر</a:t>
            </a:r>
          </a:p>
          <a:p>
            <a:r>
              <a:rPr lang="fa-IR" dirty="0" smtClean="0"/>
              <a:t>دارای آب وهوایی متنوع ولی عمدتاً گرم و خشک</a:t>
            </a:r>
          </a:p>
          <a:p>
            <a:r>
              <a:rPr lang="fa-IR" dirty="0" smtClean="0"/>
              <a:t>دارای تنوع نژادی، با تغذیه و آداب و سنن متفاوت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143340" y="2214554"/>
            <a:ext cx="5000660" cy="3500462"/>
            <a:chOff x="358775" y="420688"/>
            <a:chExt cx="9364663" cy="6054725"/>
          </a:xfrm>
        </p:grpSpPr>
        <p:sp>
          <p:nvSpPr>
            <p:cNvPr id="17" name="Text Box 1"/>
            <p:cNvSpPr txBox="1">
              <a:spLocks noChangeArrowheads="1"/>
            </p:cNvSpPr>
            <p:nvPr/>
          </p:nvSpPr>
          <p:spPr bwMode="auto">
            <a:xfrm>
              <a:off x="358775" y="420688"/>
              <a:ext cx="9364663" cy="619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  <a:tab pos="7239000" algn="l"/>
                  <a:tab pos="7962900" algn="l"/>
                  <a:tab pos="8686800" algn="l"/>
                </a:tabLst>
              </a:pPr>
              <a:r>
                <a:rPr lang="en-GB" sz="1200" b="1" dirty="0">
                  <a:solidFill>
                    <a:srgbClr val="000000"/>
                  </a:solidFill>
                  <a:latin typeface="Arial" charset="0"/>
                </a:rPr>
                <a:t>Age-standardized incidence rate of all </a:t>
              </a:r>
              <a:r>
                <a:rPr lang="en-GB" sz="1200" b="1" dirty="0" smtClean="0">
                  <a:solidFill>
                    <a:srgbClr val="000000"/>
                  </a:solidFill>
                  <a:latin typeface="Arial" charset="0"/>
                </a:rPr>
                <a:t>cancers</a:t>
              </a:r>
              <a:endParaRPr lang="fa-IR" sz="1200" b="1" dirty="0" smtClean="0">
                <a:solidFill>
                  <a:srgbClr val="000000"/>
                </a:solidFill>
                <a:latin typeface="Arial" charset="0"/>
              </a:endParaRPr>
            </a:p>
            <a:p>
              <a:pPr algn="ctr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  <a:tab pos="7239000" algn="l"/>
                  <a:tab pos="7962900" algn="l"/>
                  <a:tab pos="8686800" algn="l"/>
                </a:tabLst>
              </a:pPr>
              <a:r>
                <a:rPr lang="en-GB" sz="1200" b="1" dirty="0" smtClean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GB" sz="1200" b="1" dirty="0">
                  <a:solidFill>
                    <a:srgbClr val="000000"/>
                  </a:solidFill>
                  <a:latin typeface="Arial" charset="0"/>
                </a:rPr>
                <a:t>per 100 000 in male in Iran 2005–2006.</a:t>
              </a:r>
            </a:p>
          </p:txBody>
        </p:sp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92200" y="1079500"/>
              <a:ext cx="7902575" cy="5395913"/>
            </a:xfrm>
            <a:prstGeom prst="rect">
              <a:avLst/>
            </a:prstGeom>
            <a:noFill/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r>
              <a:rPr lang="fa-IR" sz="4000" dirty="0" smtClean="0"/>
              <a:t>توزیع جغرافیایی مرگ به دلیل بدخیمی در کشور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57158" y="5786454"/>
            <a:ext cx="8215338" cy="826203"/>
            <a:chOff x="107950" y="6583361"/>
            <a:chExt cx="9882188" cy="1175306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196138" y="6926263"/>
              <a:ext cx="2794000" cy="557212"/>
            </a:xfrm>
            <a:prstGeom prst="rect">
              <a:avLst/>
            </a:prstGeom>
            <a:noFill/>
          </p:spPr>
        </p:pic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107950" y="6583361"/>
              <a:ext cx="5288816" cy="297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l" rtl="0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GB" sz="1400" b="1" dirty="0" err="1">
                  <a:solidFill>
                    <a:srgbClr val="000000"/>
                  </a:solidFill>
                  <a:latin typeface="Arial" charset="0"/>
                </a:rPr>
                <a:t>Mousavi</a:t>
              </a:r>
              <a:r>
                <a:rPr lang="en-GB" sz="1400" b="1" dirty="0">
                  <a:solidFill>
                    <a:srgbClr val="000000"/>
                  </a:solidFill>
                  <a:latin typeface="Arial" charset="0"/>
                </a:rPr>
                <a:t> S M et al. Ann </a:t>
              </a:r>
              <a:r>
                <a:rPr lang="en-GB" sz="1400" b="1" dirty="0" err="1">
                  <a:solidFill>
                    <a:srgbClr val="000000"/>
                  </a:solidFill>
                  <a:latin typeface="Arial" charset="0"/>
                </a:rPr>
                <a:t>Oncol</a:t>
              </a:r>
              <a:r>
                <a:rPr lang="en-GB" sz="1400" b="1" dirty="0">
                  <a:solidFill>
                    <a:srgbClr val="000000"/>
                  </a:solidFill>
                  <a:latin typeface="Arial" charset="0"/>
                </a:rPr>
                <a:t> 2008;annonc.mdn642</a:t>
              </a: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107950" y="7110413"/>
              <a:ext cx="5435600" cy="648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85725" indent="-85725" algn="l" rtl="0">
                <a:lnSpc>
                  <a:spcPct val="94000"/>
                </a:lnSpc>
                <a:spcBef>
                  <a:spcPts val="450"/>
                </a:spcBef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</a:pPr>
              <a:r>
                <a:rPr lang="en-GB" sz="1050" dirty="0">
                  <a:solidFill>
                    <a:srgbClr val="000000"/>
                  </a:solidFill>
                  <a:latin typeface="Arial" charset="0"/>
                </a:rPr>
                <a:t>© The Author 2008. Published by Oxford University Press on behalf of the European Society for Medical Oncology. All rights reserved. For permissions, please email: journals.permissions@oxfordjournals.org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-285784" y="2214554"/>
            <a:ext cx="5000628" cy="3571900"/>
            <a:chOff x="358775" y="420688"/>
            <a:chExt cx="9364663" cy="6054725"/>
          </a:xfrm>
        </p:grpSpPr>
        <p:sp>
          <p:nvSpPr>
            <p:cNvPr id="20" name="Text Box 1"/>
            <p:cNvSpPr txBox="1">
              <a:spLocks noChangeArrowheads="1"/>
            </p:cNvSpPr>
            <p:nvPr/>
          </p:nvSpPr>
          <p:spPr bwMode="auto">
            <a:xfrm>
              <a:off x="358775" y="420688"/>
              <a:ext cx="9364663" cy="607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  <a:tab pos="7239000" algn="l"/>
                  <a:tab pos="7962900" algn="l"/>
                  <a:tab pos="8686800" algn="l"/>
                </a:tabLst>
              </a:pPr>
              <a:r>
                <a:rPr lang="en-GB" sz="1200" b="1" dirty="0">
                  <a:solidFill>
                    <a:srgbClr val="000000"/>
                  </a:solidFill>
                  <a:latin typeface="Arial" charset="0"/>
                </a:rPr>
                <a:t>Age-standardized incidence rate of all </a:t>
              </a:r>
              <a:r>
                <a:rPr lang="en-GB" sz="1200" b="1" dirty="0" smtClean="0">
                  <a:solidFill>
                    <a:srgbClr val="000000"/>
                  </a:solidFill>
                  <a:latin typeface="Arial" charset="0"/>
                </a:rPr>
                <a:t>cancers</a:t>
              </a:r>
              <a:endParaRPr lang="fa-IR" sz="1200" b="1" dirty="0" smtClean="0">
                <a:solidFill>
                  <a:srgbClr val="000000"/>
                </a:solidFill>
                <a:latin typeface="Arial" charset="0"/>
              </a:endParaRPr>
            </a:p>
            <a:p>
              <a:pPr algn="ctr" eaLnBrk="1">
                <a:lnSpc>
                  <a:spcPct val="97000"/>
                </a:lnSpc>
                <a:buClr>
                  <a:srgbClr val="000000"/>
                </a:buClr>
                <a:buSzPct val="45000"/>
                <a:buFont typeface="StarSymbol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  <a:tab pos="5791200" algn="l"/>
                  <a:tab pos="6515100" algn="l"/>
                  <a:tab pos="7239000" algn="l"/>
                  <a:tab pos="7962900" algn="l"/>
                  <a:tab pos="8686800" algn="l"/>
                </a:tabLst>
              </a:pPr>
              <a:r>
                <a:rPr lang="en-GB" sz="1200" b="1" dirty="0" smtClean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GB" sz="1200" b="1" dirty="0">
                  <a:solidFill>
                    <a:srgbClr val="000000"/>
                  </a:solidFill>
                  <a:latin typeface="Arial" charset="0"/>
                </a:rPr>
                <a:t>per 100 000 in female in Iran 2005–2006.</a:t>
              </a:r>
            </a:p>
          </p:txBody>
        </p:sp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00125" y="1079500"/>
              <a:ext cx="8086725" cy="539591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sz="4800" dirty="0" smtClean="0"/>
              <a:t>توزیع جغرافیایی </a:t>
            </a:r>
            <a:r>
              <a:rPr lang="fa-IR" sz="4800" dirty="0" smtClean="0"/>
              <a:t>بروز بدخیمی </a:t>
            </a:r>
            <a:r>
              <a:rPr lang="fa-IR" sz="4800" dirty="0" smtClean="0"/>
              <a:t>در کشور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3357562"/>
            <a:ext cx="495785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7874" y="1714488"/>
            <a:ext cx="485612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r>
              <a:rPr lang="fa-IR" sz="3600" dirty="0" smtClean="0"/>
              <a:t>توزیع جغرافیایی بروز بدخیمی </a:t>
            </a:r>
            <a:r>
              <a:rPr lang="fa-IR" sz="3600" dirty="0" smtClean="0"/>
              <a:t>کولو-رکتال در </a:t>
            </a:r>
            <a:r>
              <a:rPr lang="fa-IR" sz="3600" dirty="0" smtClean="0"/>
              <a:t>کشور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4717796" cy="342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920" y="1428736"/>
            <a:ext cx="5191080" cy="34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r>
              <a:rPr lang="fa-IR" sz="4800" dirty="0" smtClean="0"/>
              <a:t>توزیع جغرافیایی بروز بدخیمی </a:t>
            </a:r>
            <a:r>
              <a:rPr lang="fa-IR" sz="4800" dirty="0" smtClean="0"/>
              <a:t>معده </a:t>
            </a:r>
            <a:r>
              <a:rPr lang="fa-IR" sz="4800" dirty="0" smtClean="0"/>
              <a:t>در کشور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3857628"/>
            <a:ext cx="4673656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1643050"/>
            <a:ext cx="5072066" cy="323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r>
              <a:rPr lang="fa-IR" sz="4800" dirty="0" smtClean="0"/>
              <a:t>توزیع جغرافیایی بروز بدخیمی </a:t>
            </a:r>
            <a:r>
              <a:rPr lang="fa-IR" sz="4800" dirty="0" smtClean="0"/>
              <a:t>مری </a:t>
            </a:r>
            <a:r>
              <a:rPr lang="fa-IR" sz="4800" dirty="0" smtClean="0"/>
              <a:t>در کشور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3782407"/>
            <a:ext cx="4786314" cy="3075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1571612"/>
            <a:ext cx="4931985" cy="3222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357430"/>
            <a:ext cx="9134475" cy="364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2786058"/>
            <a:ext cx="914400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3357562"/>
            <a:ext cx="889591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9237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500306"/>
            <a:ext cx="5072098" cy="349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857364"/>
            <a:ext cx="528794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1928802"/>
            <a:ext cx="1438639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توزیع جغرافیایی بدخیمیها در استان کرمان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2" name="Picture 9" descr="femal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00372"/>
            <a:ext cx="3021024" cy="3214710"/>
          </a:xfrm>
          <a:prstGeom prst="rect">
            <a:avLst/>
          </a:prstGeom>
          <a:noFill/>
        </p:spPr>
      </p:pic>
      <p:pic>
        <p:nvPicPr>
          <p:cNvPr id="13" name="Picture 10" descr="mal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000372"/>
            <a:ext cx="3021024" cy="3214710"/>
          </a:xfrm>
          <a:prstGeom prst="rect">
            <a:avLst/>
          </a:prstGeom>
          <a:noFill/>
        </p:spPr>
      </p:pic>
      <p:pic>
        <p:nvPicPr>
          <p:cNvPr id="14" name="Picture 11" descr="all typ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1693860"/>
            <a:ext cx="3021024" cy="3235338"/>
          </a:xfrm>
          <a:prstGeom prst="rect">
            <a:avLst/>
          </a:prstGeom>
          <a:noFill/>
        </p:spPr>
      </p:pic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357950" y="5072074"/>
            <a:ext cx="69852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100" dirty="0"/>
              <a:t>Males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642910" y="5143512"/>
            <a:ext cx="73950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100" dirty="0"/>
              <a:t>Females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3500430" y="4143380"/>
            <a:ext cx="7837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100" dirty="0"/>
              <a:t>All Types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2916238" y="459646"/>
            <a:ext cx="602229" cy="134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Autofit/>
          </a:bodyPr>
          <a:lstStyle/>
          <a:p>
            <a:r>
              <a:rPr lang="fa-IR" sz="3600" dirty="0" smtClean="0"/>
              <a:t>توزیع جغرافیایی </a:t>
            </a:r>
            <a:r>
              <a:rPr lang="fa-IR" sz="3600" dirty="0" smtClean="0"/>
              <a:t>بدخیمیهای گوارشی </a:t>
            </a:r>
            <a:r>
              <a:rPr lang="fa-IR" sz="3600" dirty="0" smtClean="0"/>
              <a:t>در استان کرمان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8" name="Picture 4" descr="li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928802"/>
            <a:ext cx="4284662" cy="4284662"/>
          </a:xfrm>
          <a:prstGeom prst="rect">
            <a:avLst/>
          </a:prstGeom>
          <a:noFill/>
        </p:spPr>
      </p:pic>
      <p:pic>
        <p:nvPicPr>
          <p:cNvPr id="9" name="Picture 5" descr="g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951027"/>
            <a:ext cx="4284662" cy="4284662"/>
          </a:xfrm>
          <a:prstGeom prst="rect">
            <a:avLst/>
          </a:prstGeom>
          <a:noFill/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042988" y="4902189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Liver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880100" y="4975214"/>
            <a:ext cx="1212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GI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توزیع جغرافیایی بدخیمیها در استان کرمان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4" descr="bloo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071942"/>
            <a:ext cx="2643183" cy="2643182"/>
          </a:xfrm>
          <a:prstGeom prst="rect">
            <a:avLst/>
          </a:prstGeom>
          <a:noFill/>
        </p:spPr>
      </p:pic>
      <p:pic>
        <p:nvPicPr>
          <p:cNvPr id="7" name="Picture 5" descr="bra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428736"/>
            <a:ext cx="2857528" cy="2857528"/>
          </a:xfrm>
          <a:prstGeom prst="rect">
            <a:avLst/>
          </a:prstGeom>
          <a:noFill/>
        </p:spPr>
      </p:pic>
      <p:pic>
        <p:nvPicPr>
          <p:cNvPr id="8" name="Picture 6" descr="female orga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4286256"/>
            <a:ext cx="2571744" cy="2571744"/>
          </a:xfrm>
          <a:prstGeom prst="rect">
            <a:avLst/>
          </a:prstGeom>
          <a:noFill/>
        </p:spPr>
      </p:pic>
      <p:pic>
        <p:nvPicPr>
          <p:cNvPr id="9" name="Picture 7" descr="respi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6038" y="1571612"/>
            <a:ext cx="2786082" cy="2786082"/>
          </a:xfrm>
          <a:prstGeom prst="rect">
            <a:avLst/>
          </a:prstGeom>
          <a:noFill/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143504" y="3571876"/>
            <a:ext cx="15204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200" dirty="0"/>
              <a:t>Respiratory system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429256" y="6000768"/>
            <a:ext cx="139524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200" dirty="0"/>
              <a:t>Female Organ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643042" y="3500438"/>
            <a:ext cx="7143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200" dirty="0"/>
              <a:t>Brain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571604" y="6000768"/>
            <a:ext cx="6500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200" dirty="0"/>
              <a:t>Blood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توزیع جغرافیایی بدخیمیها در استان کرمان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4" descr="other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59012" y="1774825"/>
            <a:ext cx="4625975" cy="4625975"/>
          </a:xfrm>
          <a:prstGeom prst="rect">
            <a:avLst/>
          </a:prstGeom>
          <a:noFill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00364" y="5214950"/>
            <a:ext cx="1365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Other types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نتیجه گیری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به نظر می رسد که در مجموع بروز و مرگ در اثر اکثر بدخیمیها و خصوصاً بدخیمیهای دستگاه گوارش در استان کرمان کمتر از متوسط کشوری است.</a:t>
            </a:r>
          </a:p>
          <a:p>
            <a:r>
              <a:rPr lang="fa-IR" dirty="0" smtClean="0"/>
              <a:t>توزیع جغرافیایی بدخیمیها در استان توزیع یک نواخت ندارد و به نظر می رسدکه در شهرستانهای شمالی استان بعضی از انواع بدخیمیها خصوصاً بدخیمیهای گوارش شایعتر می باشد.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846</TotalTime>
  <Words>391</Words>
  <Application>Microsoft Office PowerPoint</Application>
  <PresentationFormat>On-screen Show (4:3)</PresentationFormat>
  <Paragraphs>98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روش شناسي پژوهش در آموزش</vt:lpstr>
      <vt:lpstr>نیمرخ بدخیمی های استان کرمان</vt:lpstr>
      <vt:lpstr>مشخصات استان کرمان</vt:lpstr>
      <vt:lpstr>توزیع جغرافیایی مرگ به دلیل بدخیمی در کشور</vt:lpstr>
      <vt:lpstr>توزیع جغرافیایی بروز بدخیمی در کشور</vt:lpstr>
      <vt:lpstr>توزیع جغرافیایی بروز بدخیمی کولو-رکتال در کشور</vt:lpstr>
      <vt:lpstr>توزیع جغرافیایی بروز بدخیمی معده در کشور</vt:lpstr>
      <vt:lpstr>توزیع جغرافیایی بروز بدخیمی مری در کشور</vt:lpstr>
      <vt:lpstr>Slide 8</vt:lpstr>
      <vt:lpstr>Slide 9</vt:lpstr>
      <vt:lpstr>Slide 10</vt:lpstr>
      <vt:lpstr>Slide 11</vt:lpstr>
      <vt:lpstr>توزیع جغرافیایی بدخیمیها در استان کرمان</vt:lpstr>
      <vt:lpstr>توزیع جغرافیایی بدخیمیهای گوارشی در استان کرمان</vt:lpstr>
      <vt:lpstr>توزیع جغرافیایی بدخیمیها در استان کرمان</vt:lpstr>
      <vt:lpstr>توزیع جغرافیایی بدخیمیها در استان کرمان</vt:lpstr>
      <vt:lpstr>نتیجه گیری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348</cp:revision>
  <dcterms:created xsi:type="dcterms:W3CDTF">2010-01-27T16:56:38Z</dcterms:created>
  <dcterms:modified xsi:type="dcterms:W3CDTF">2010-03-09T19:41:53Z</dcterms:modified>
</cp:coreProperties>
</file>