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7" r:id="rId14"/>
    <p:sldId id="280" r:id="rId15"/>
    <p:sldId id="279" r:id="rId16"/>
    <p:sldId id="275" r:id="rId17"/>
    <p:sldId id="274" r:id="rId18"/>
    <p:sldId id="268" r:id="rId19"/>
    <p:sldId id="276" r:id="rId20"/>
    <p:sldId id="269" r:id="rId21"/>
    <p:sldId id="270" r:id="rId22"/>
    <p:sldId id="271" r:id="rId23"/>
    <p:sldId id="272" r:id="rId24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7/18/2010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7/18/2010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69644-8070-4405-AF26-6E022E38D01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69644-8070-4405-AF26-6E022E38D01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7/18/2010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Nazanin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Zar" pitchFamily="2" charset="-78"/>
              </a:defRPr>
            </a:lvl1pPr>
            <a:lvl2pPr algn="r" rtl="1">
              <a:defRPr>
                <a:cs typeface="Zar" pitchFamily="2" charset="-78"/>
              </a:defRPr>
            </a:lvl2pPr>
            <a:lvl3pPr algn="r" rtl="1">
              <a:defRPr>
                <a:cs typeface="Zar" pitchFamily="2" charset="-78"/>
              </a:defRPr>
            </a:lvl3pPr>
            <a:lvl4pPr algn="r" rtl="1">
              <a:defRPr>
                <a:cs typeface="Zar" pitchFamily="2" charset="-78"/>
              </a:defRPr>
            </a:lvl4pPr>
            <a:lvl5pPr algn="r" rtl="1">
              <a:defRPr>
                <a:cs typeface="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7/18/2010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7/18/2010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7/18/2010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7/18/2010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7/18/2010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7/18/2010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7/18/2010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7/18/2010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7/18/2010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7/18/2010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7/18/2010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نیم رخ شاخصهای کلان سلامت در ایران و منطقه</a:t>
            </a:r>
            <a:endParaRPr lang="en-US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مقایسه بار بیماریهای ایران و سایر کشورهای منطقه مدیترانه شرقی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571612"/>
            <a:ext cx="6313266" cy="494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مقایسه بار </a:t>
            </a:r>
            <a:r>
              <a:rPr lang="fa-IR" dirty="0" smtClean="0"/>
              <a:t>ناتوانیهای </a:t>
            </a:r>
            <a:r>
              <a:rPr lang="fa-IR" dirty="0" smtClean="0"/>
              <a:t>ایران و سایر کشورهای منطقه مدیترانه شرقی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28043" y="1774825"/>
            <a:ext cx="5687913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8662" y="1774825"/>
            <a:ext cx="7429552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69038" y="1774825"/>
            <a:ext cx="6205923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10087" y="1774825"/>
            <a:ext cx="7323825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50197" y="1774825"/>
            <a:ext cx="7043606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85383" y="1774825"/>
            <a:ext cx="6773234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34225" y="1774825"/>
            <a:ext cx="6675549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93138" y="1774825"/>
            <a:ext cx="7557723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923031" y="1774825"/>
            <a:ext cx="7297938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70338" y="1774825"/>
            <a:ext cx="6603324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1" dirty="0" smtClean="0">
                <a:solidFill>
                  <a:srgbClr val="FFC000"/>
                </a:solidFill>
                <a:cs typeface="B Homa" pitchFamily="2" charset="-78"/>
              </a:rPr>
              <a:t>Life expectancy estimation in Iran </a:t>
            </a:r>
            <a:br>
              <a:rPr lang="en-US" sz="4000" b="1" dirty="0" smtClean="0">
                <a:solidFill>
                  <a:srgbClr val="FFC000"/>
                </a:solidFill>
                <a:cs typeface="B Homa" pitchFamily="2" charset="-78"/>
              </a:rPr>
            </a:br>
            <a:r>
              <a:rPr lang="en-US" sz="4000" b="1" dirty="0" smtClean="0">
                <a:solidFill>
                  <a:srgbClr val="FFC000"/>
                </a:solidFill>
                <a:cs typeface="B Homa" pitchFamily="2" charset="-78"/>
              </a:rPr>
              <a:t>1950 - 2050</a:t>
            </a:r>
            <a:endParaRPr lang="en-US" sz="4000" b="1" dirty="0">
              <a:solidFill>
                <a:srgbClr val="FFC000"/>
              </a:solidFill>
              <a:cs typeface="B Homa" pitchFamily="2" charset="-78"/>
            </a:endParaRP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447800"/>
            <a:ext cx="7772401" cy="481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1295400" y="1600200"/>
            <a:ext cx="7010400" cy="381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200" y="6324600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World Population Prospects (UN, 2005)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83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0" y="1285860"/>
            <a:ext cx="9144000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785818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>
                <a:cs typeface="B Homa" pitchFamily="2" charset="-78"/>
              </a:rPr>
              <a:t>Top ten causes of YLD in Iran, 2003</a:t>
            </a:r>
            <a:endParaRPr lang="en-US" sz="4000" b="1" dirty="0">
              <a:cs typeface="B Homa" pitchFamily="2" charset="-78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85786" y="2000240"/>
          <a:ext cx="7527380" cy="4147746"/>
        </p:xfrm>
        <a:graphic>
          <a:graphicData uri="http://schemas.openxmlformats.org/drawingml/2006/table">
            <a:tbl>
              <a:tblPr/>
              <a:tblGrid>
                <a:gridCol w="832173"/>
                <a:gridCol w="3593472"/>
                <a:gridCol w="3101735"/>
              </a:tblGrid>
              <a:tr h="63299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 dirty="0">
                          <a:solidFill>
                            <a:srgbClr val="0D0D0D"/>
                          </a:solidFill>
                          <a:latin typeface="Times New Roman"/>
                        </a:rPr>
                        <a:t>Rank</a:t>
                      </a:r>
                    </a:p>
                  </a:txBody>
                  <a:tcPr marL="9525" marR="9525" marT="9525" marB="0" vert="vert2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D0D0D"/>
                          </a:solidFill>
                          <a:latin typeface="Times New Roman"/>
                        </a:rPr>
                        <a:t>ICD entities ranked by YLD rate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D0D0D"/>
                          </a:solidFill>
                          <a:latin typeface="Times New Roman"/>
                        </a:rPr>
                        <a:t>YLD rate in 100,000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4981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Depression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34981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Addiction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735.3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81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Transport accidents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703.6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34981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Ischemic heart disease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538.5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466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Falls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486.8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34981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Low back pain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462.7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81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Knee osteoarthrosis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437.9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34981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Anemia (iron deficiency &amp; others)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403.3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81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Bipolar disorder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349810"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COPD† + Cor pulmonale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305.9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0173" y="1928802"/>
            <a:ext cx="8733827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1" y="1643050"/>
            <a:ext cx="8551129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681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714488"/>
            <a:ext cx="4624405" cy="4914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142976" y="1309056"/>
          <a:ext cx="8001025" cy="5548968"/>
        </p:xfrm>
        <a:graphic>
          <a:graphicData uri="http://schemas.openxmlformats.org/drawingml/2006/table">
            <a:tbl>
              <a:tblPr/>
              <a:tblGrid>
                <a:gridCol w="2119789"/>
                <a:gridCol w="1271871"/>
                <a:gridCol w="1443811"/>
                <a:gridCol w="1582777"/>
                <a:gridCol w="1582777"/>
              </a:tblGrid>
              <a:tr h="438865"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Controlled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DM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(n=1419) 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Un-Controlled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DM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(n=1504)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Crude OR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[CI 95%]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Adjusted OR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[CI 95%]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432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Gender (%)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Male ¥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Female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449 (41.12)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808 (44.18)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643 (58.88)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1021 (55.82)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1.13 [.97-1.32]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1.06 [0.90-1.27]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271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Age group (%)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25-34 ¥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35-44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45-54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55-64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102 (76.69)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211 (49.76)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391 (40.23)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554 (39.74)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31 (23.31)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213 (50.24)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581 (59.77)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840 (60.26)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3.32 [2.13-5.18]*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4.89 [3.21-7.46]*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4.99 [3.29-7.56]*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3.21 [2.04-5.06]*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4.98 [3.22-7.69]*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5.29 [3.42-8.18]*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171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Marital statues (%)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Married ¥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Single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Other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1098 (42.71)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40 (50.00)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119 (43.91)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1473 (57.29)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40 (50.00)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152(56.09)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.75 [.48-1.16]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.95 [.74-1.23]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0.94 [0.59-1.51]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0.88 [0.67-1.15]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2967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Living Area (%)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Rural ¥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Urban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381 (51.42)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877 (40.19)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360 (48.58)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1305 (59.81)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1.57 [1.33-1.86]*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1.39 [1.16-1.67]*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821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Educational Level (%)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Illiterate ¥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Literate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573 (43.67)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682 (42.44)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739 (56.33)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925 (57.56)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1.05 [.91-1.22]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1.11 [0.93-1.32]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4823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DM in Family (%)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No ¥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Yes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758 (47.94)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493 (37.01)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823 (52.06)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839 (62.99)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1.57 [1.35-1.82]*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1.55 [1.33-1.81]*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5534"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Obesity (%)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   	Healthy Weight ¥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Over-weight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Obesity I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Obesity II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	Obesity III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    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307 (44.17)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532 (42.80)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314 (43.43)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84 (41.79)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17 (30.36)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388 (55.83)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711 (57.20)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409 (56.57)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117 (58.21)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39 (69.64)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1.06 [0.88-1.28]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1.03 [0.84-1.27]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1.10 [0.80-1.51]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1.82 [1.01-3.27]*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1.02 [0.84-1.24]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0.98 [0.79-1.23]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1.09 [0.78-1.52]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1.74 [0.95-3.18]</a:t>
                      </a:r>
                      <a:endParaRPr lang="en-US" sz="11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43">
                <a:tc gridSpan="5">
                  <a:txBody>
                    <a:bodyPr/>
                    <a:lstStyle/>
                    <a:p>
                      <a:pPr marL="0" marR="0" algn="l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Arial"/>
                        </a:rPr>
                        <a:t>Uncontrolled DM : FPG&gt;130 with positive history of DM ; ¥ Control Group ; * P value&lt;0.0001</a:t>
                      </a:r>
                      <a:endParaRPr lang="en-US" sz="11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9710" marR="3971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643050"/>
            <a:ext cx="913117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7" y="1"/>
            <a:ext cx="5572133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3586357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728" y="1571612"/>
            <a:ext cx="5929354" cy="5051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607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8001" y="1571612"/>
            <a:ext cx="9152001" cy="5028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94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pic>
        <p:nvPicPr>
          <p:cNvPr id="9" name="Picture 8" descr="@reproductionE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1855794"/>
            <a:ext cx="7072362" cy="5002206"/>
          </a:xfrm>
          <a:prstGeom prst="rect">
            <a:avLst/>
          </a:prstGeom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62</TotalTime>
  <Words>656</Words>
  <Application>Microsoft Office PowerPoint</Application>
  <PresentationFormat>On-screen Show (4:3)</PresentationFormat>
  <Paragraphs>273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روش شناسي پژوهش در آموزش</vt:lpstr>
      <vt:lpstr>نیم رخ شاخصهای کلان سلامت در ایران و منطقه</vt:lpstr>
      <vt:lpstr>مقایسه بار بیماریهای ایران و سایر کشورهای منطقه مدیترانه شرقی</vt:lpstr>
      <vt:lpstr>مقایسه بار ناتوانیهای ایران و سایر کشورهای منطقه مدیترانه شرقی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Life expectancy estimation in Iran  1950 - 2050</vt:lpstr>
      <vt:lpstr>Slide 14</vt:lpstr>
      <vt:lpstr>Top ten causes of YLD in Iran, 2003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نیم رخ شاخصهای کلان سلامت در ایران و منطقه</dc:title>
  <dc:creator>Ali Akbar Haghdoost</dc:creator>
  <cp:lastModifiedBy>Ali Akbar Haghdoost</cp:lastModifiedBy>
  <cp:revision>61</cp:revision>
  <dcterms:created xsi:type="dcterms:W3CDTF">2010-07-17T19:43:33Z</dcterms:created>
  <dcterms:modified xsi:type="dcterms:W3CDTF">2010-07-17T20:46:17Z</dcterms:modified>
</cp:coreProperties>
</file>