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3" r:id="rId10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77" autoAdjust="0"/>
  </p:normalViewPr>
  <p:slideViewPr>
    <p:cSldViewPr>
      <p:cViewPr varScale="1">
        <p:scale>
          <a:sx n="64" d="100"/>
          <a:sy n="64" d="100"/>
        </p:scale>
        <p:origin x="-9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520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B1826-DB96-408E-BFA6-D43D6ACED8A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2/26/2010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2/26/2010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خطاهای اندازه گیری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~PP554.WAV">
            <a:hlinkClick r:id="" action="ppaction://media"/>
          </p:cNvPr>
          <p:cNvPicPr>
            <a:picLocks noRot="1" noChangeAspect="1"/>
          </p:cNvPicPr>
          <p:nvPr>
            <a:wavAudioFile r:embed="rId1" name="~PP55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21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1472" y="6583362"/>
            <a:ext cx="2133600" cy="274638"/>
          </a:xfrm>
        </p:spPr>
        <p:txBody>
          <a:bodyPr/>
          <a:lstStyle/>
          <a:p>
            <a:r>
              <a:rPr lang="fa-IR" dirty="0" smtClean="0"/>
              <a:t>علی اکبر حقدوست</a:t>
            </a:r>
            <a:endParaRPr lang="en-US" dirty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انواع خطاهاي اندازه گيري</a:t>
            </a:r>
            <a:endParaRPr lang="en-US" dirty="0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871510" y="1652574"/>
            <a:ext cx="2209800" cy="21336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5976910" y="1728774"/>
            <a:ext cx="2209800" cy="21336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947710" y="4167174"/>
            <a:ext cx="2209800" cy="21336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5976910" y="4167174"/>
            <a:ext cx="2209800" cy="21336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1862110" y="2643174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471710" y="2719374"/>
            <a:ext cx="228600" cy="228600"/>
            <a:chOff x="1440" y="1440"/>
            <a:chExt cx="144" cy="144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440" y="1440"/>
              <a:ext cx="144" cy="96"/>
              <a:chOff x="1440" y="1440"/>
              <a:chExt cx="144" cy="96"/>
            </a:xfrm>
          </p:grpSpPr>
          <p:sp>
            <p:nvSpPr>
              <p:cNvPr id="11275" name="Oval 11"/>
              <p:cNvSpPr>
                <a:spLocks noChangeArrowheads="1"/>
              </p:cNvSpPr>
              <p:nvPr/>
            </p:nvSpPr>
            <p:spPr bwMode="auto">
              <a:xfrm flipH="1">
                <a:off x="1440" y="14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76" name="Oval 12"/>
              <p:cNvSpPr>
                <a:spLocks noChangeArrowheads="1"/>
              </p:cNvSpPr>
              <p:nvPr/>
            </p:nvSpPr>
            <p:spPr bwMode="auto">
              <a:xfrm flipH="1">
                <a:off x="1536" y="144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488" y="1440"/>
              <a:ext cx="96" cy="144"/>
              <a:chOff x="1440" y="1392"/>
              <a:chExt cx="96" cy="144"/>
            </a:xfrm>
          </p:grpSpPr>
          <p:sp>
            <p:nvSpPr>
              <p:cNvPr id="11277" name="Oval 13"/>
              <p:cNvSpPr>
                <a:spLocks noChangeArrowheads="1"/>
              </p:cNvSpPr>
              <p:nvPr/>
            </p:nvSpPr>
            <p:spPr bwMode="auto">
              <a:xfrm flipH="1">
                <a:off x="1488" y="14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78" name="Oval 14"/>
              <p:cNvSpPr>
                <a:spLocks noChangeArrowheads="1"/>
              </p:cNvSpPr>
              <p:nvPr/>
            </p:nvSpPr>
            <p:spPr bwMode="auto">
              <a:xfrm flipH="1">
                <a:off x="1440" y="139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624110" y="2871774"/>
            <a:ext cx="228600" cy="228600"/>
            <a:chOff x="1440" y="1440"/>
            <a:chExt cx="144" cy="144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1440" y="1440"/>
              <a:ext cx="144" cy="96"/>
              <a:chOff x="1440" y="1440"/>
              <a:chExt cx="144" cy="96"/>
            </a:xfrm>
          </p:grpSpPr>
          <p:sp>
            <p:nvSpPr>
              <p:cNvPr id="11284" name="Oval 20"/>
              <p:cNvSpPr>
                <a:spLocks noChangeArrowheads="1"/>
              </p:cNvSpPr>
              <p:nvPr/>
            </p:nvSpPr>
            <p:spPr bwMode="auto">
              <a:xfrm flipH="1">
                <a:off x="1440" y="14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85" name="Oval 21"/>
              <p:cNvSpPr>
                <a:spLocks noChangeArrowheads="1"/>
              </p:cNvSpPr>
              <p:nvPr/>
            </p:nvSpPr>
            <p:spPr bwMode="auto">
              <a:xfrm flipH="1">
                <a:off x="1536" y="144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1488" y="1440"/>
              <a:ext cx="96" cy="144"/>
              <a:chOff x="1440" y="1392"/>
              <a:chExt cx="96" cy="144"/>
            </a:xfrm>
          </p:grpSpPr>
          <p:sp>
            <p:nvSpPr>
              <p:cNvPr id="11287" name="Oval 23"/>
              <p:cNvSpPr>
                <a:spLocks noChangeArrowheads="1"/>
              </p:cNvSpPr>
              <p:nvPr/>
            </p:nvSpPr>
            <p:spPr bwMode="auto">
              <a:xfrm flipH="1">
                <a:off x="1488" y="14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88" name="Oval 24"/>
              <p:cNvSpPr>
                <a:spLocks noChangeArrowheads="1"/>
              </p:cNvSpPr>
              <p:nvPr/>
            </p:nvSpPr>
            <p:spPr bwMode="auto">
              <a:xfrm flipH="1">
                <a:off x="1440" y="139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2471710" y="2871774"/>
            <a:ext cx="228600" cy="228600"/>
            <a:chOff x="1440" y="1440"/>
            <a:chExt cx="144" cy="144"/>
          </a:xfrm>
        </p:grpSpPr>
        <p:grpSp>
          <p:nvGrpSpPr>
            <p:cNvPr id="9" name="Group 33"/>
            <p:cNvGrpSpPr>
              <a:grpSpLocks/>
            </p:cNvGrpSpPr>
            <p:nvPr/>
          </p:nvGrpSpPr>
          <p:grpSpPr bwMode="auto">
            <a:xfrm>
              <a:off x="1440" y="1440"/>
              <a:ext cx="144" cy="96"/>
              <a:chOff x="1440" y="1440"/>
              <a:chExt cx="144" cy="96"/>
            </a:xfrm>
          </p:grpSpPr>
          <p:sp>
            <p:nvSpPr>
              <p:cNvPr id="11298" name="Oval 34"/>
              <p:cNvSpPr>
                <a:spLocks noChangeArrowheads="1"/>
              </p:cNvSpPr>
              <p:nvPr/>
            </p:nvSpPr>
            <p:spPr bwMode="auto">
              <a:xfrm flipH="1">
                <a:off x="1440" y="14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9" name="Oval 35"/>
              <p:cNvSpPr>
                <a:spLocks noChangeArrowheads="1"/>
              </p:cNvSpPr>
              <p:nvPr/>
            </p:nvSpPr>
            <p:spPr bwMode="auto">
              <a:xfrm flipH="1">
                <a:off x="1536" y="1440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36"/>
            <p:cNvGrpSpPr>
              <a:grpSpLocks/>
            </p:cNvGrpSpPr>
            <p:nvPr/>
          </p:nvGrpSpPr>
          <p:grpSpPr bwMode="auto">
            <a:xfrm>
              <a:off x="1488" y="1440"/>
              <a:ext cx="96" cy="144"/>
              <a:chOff x="1440" y="1392"/>
              <a:chExt cx="96" cy="144"/>
            </a:xfrm>
          </p:grpSpPr>
          <p:sp>
            <p:nvSpPr>
              <p:cNvPr id="11301" name="Oval 37"/>
              <p:cNvSpPr>
                <a:spLocks noChangeArrowheads="1"/>
              </p:cNvSpPr>
              <p:nvPr/>
            </p:nvSpPr>
            <p:spPr bwMode="auto">
              <a:xfrm flipH="1">
                <a:off x="1488" y="1488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02" name="Oval 38"/>
              <p:cNvSpPr>
                <a:spLocks noChangeArrowheads="1"/>
              </p:cNvSpPr>
              <p:nvPr/>
            </p:nvSpPr>
            <p:spPr bwMode="auto">
              <a:xfrm flipH="1">
                <a:off x="1440" y="1392"/>
                <a:ext cx="48" cy="4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84"/>
          <p:cNvGrpSpPr>
            <a:grpSpLocks/>
          </p:cNvGrpSpPr>
          <p:nvPr/>
        </p:nvGrpSpPr>
        <p:grpSpPr bwMode="auto">
          <a:xfrm>
            <a:off x="7272310" y="2185974"/>
            <a:ext cx="609600" cy="838200"/>
            <a:chOff x="4464" y="1104"/>
            <a:chExt cx="384" cy="528"/>
          </a:xfrm>
        </p:grpSpPr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4656" y="1200"/>
              <a:ext cx="144" cy="144"/>
              <a:chOff x="1440" y="1440"/>
              <a:chExt cx="144" cy="144"/>
            </a:xfrm>
          </p:grpSpPr>
          <p:grpSp>
            <p:nvGrpSpPr>
              <p:cNvPr id="13" name="Group 47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12" name="Oval 48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3" name="Oval 49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50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15" name="Oval 51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16" name="Oval 52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53"/>
            <p:cNvGrpSpPr>
              <a:grpSpLocks/>
            </p:cNvGrpSpPr>
            <p:nvPr/>
          </p:nvGrpSpPr>
          <p:grpSpPr bwMode="auto">
            <a:xfrm>
              <a:off x="4464" y="1104"/>
              <a:ext cx="144" cy="144"/>
              <a:chOff x="1440" y="1440"/>
              <a:chExt cx="144" cy="144"/>
            </a:xfrm>
          </p:grpSpPr>
          <p:grpSp>
            <p:nvGrpSpPr>
              <p:cNvPr id="16" name="Group 54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19" name="Oval 55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0" name="Oval 56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57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22" name="Oval 58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3" name="Oval 59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8" name="Group 60"/>
            <p:cNvGrpSpPr>
              <a:grpSpLocks/>
            </p:cNvGrpSpPr>
            <p:nvPr/>
          </p:nvGrpSpPr>
          <p:grpSpPr bwMode="auto">
            <a:xfrm>
              <a:off x="4464" y="1440"/>
              <a:ext cx="144" cy="144"/>
              <a:chOff x="1440" y="1440"/>
              <a:chExt cx="144" cy="144"/>
            </a:xfrm>
          </p:grpSpPr>
          <p:grpSp>
            <p:nvGrpSpPr>
              <p:cNvPr id="19" name="Group 61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26" name="Oval 62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27" name="Oval 63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64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29" name="Oval 65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0" name="Oval 66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" name="Group 67"/>
            <p:cNvGrpSpPr>
              <a:grpSpLocks/>
            </p:cNvGrpSpPr>
            <p:nvPr/>
          </p:nvGrpSpPr>
          <p:grpSpPr bwMode="auto">
            <a:xfrm>
              <a:off x="4704" y="1488"/>
              <a:ext cx="144" cy="144"/>
              <a:chOff x="1440" y="1440"/>
              <a:chExt cx="144" cy="144"/>
            </a:xfrm>
          </p:grpSpPr>
          <p:grpSp>
            <p:nvGrpSpPr>
              <p:cNvPr id="22" name="Group 68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33" name="Oval 69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4" name="Oval 70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71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36" name="Oval 72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37" name="Oval 73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4" name="Group 114"/>
          <p:cNvGrpSpPr>
            <a:grpSpLocks/>
          </p:cNvGrpSpPr>
          <p:nvPr/>
        </p:nvGrpSpPr>
        <p:grpSpPr bwMode="auto">
          <a:xfrm>
            <a:off x="2395510" y="2719374"/>
            <a:ext cx="457200" cy="381000"/>
            <a:chOff x="1392" y="1440"/>
            <a:chExt cx="288" cy="240"/>
          </a:xfrm>
        </p:grpSpPr>
        <p:grpSp>
          <p:nvGrpSpPr>
            <p:cNvPr id="25" name="Group 25"/>
            <p:cNvGrpSpPr>
              <a:grpSpLocks/>
            </p:cNvGrpSpPr>
            <p:nvPr/>
          </p:nvGrpSpPr>
          <p:grpSpPr bwMode="auto">
            <a:xfrm>
              <a:off x="1536" y="1488"/>
              <a:ext cx="144" cy="144"/>
              <a:chOff x="1440" y="1440"/>
              <a:chExt cx="144" cy="144"/>
            </a:xfrm>
          </p:grpSpPr>
          <p:grpSp>
            <p:nvGrpSpPr>
              <p:cNvPr id="26" name="Group 26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291" name="Oval 27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2" name="Oval 28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29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294" name="Oval 30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295" name="Oval 31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8" name="Group 39"/>
            <p:cNvGrpSpPr>
              <a:grpSpLocks/>
            </p:cNvGrpSpPr>
            <p:nvPr/>
          </p:nvGrpSpPr>
          <p:grpSpPr bwMode="auto">
            <a:xfrm>
              <a:off x="1440" y="1440"/>
              <a:ext cx="144" cy="144"/>
              <a:chOff x="1440" y="1440"/>
              <a:chExt cx="144" cy="144"/>
            </a:xfrm>
          </p:grpSpPr>
          <p:grpSp>
            <p:nvGrpSpPr>
              <p:cNvPr id="29" name="Group 40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05" name="Oval 41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06" name="Oval 42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43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08" name="Oval 44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09" name="Oval 45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1" name="Group 74"/>
            <p:cNvGrpSpPr>
              <a:grpSpLocks/>
            </p:cNvGrpSpPr>
            <p:nvPr/>
          </p:nvGrpSpPr>
          <p:grpSpPr bwMode="auto">
            <a:xfrm>
              <a:off x="1392" y="1536"/>
              <a:ext cx="144" cy="144"/>
              <a:chOff x="1440" y="1440"/>
              <a:chExt cx="144" cy="144"/>
            </a:xfrm>
          </p:grpSpPr>
          <p:grpSp>
            <p:nvGrpSpPr>
              <p:cNvPr id="11264" name="Group 75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40" name="Oval 76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41" name="Oval 77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265" name="Group 78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43" name="Oval 79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44" name="Oval 80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1345" name="Oval 81"/>
          <p:cNvSpPr>
            <a:spLocks noChangeArrowheads="1"/>
          </p:cNvSpPr>
          <p:nvPr/>
        </p:nvSpPr>
        <p:spPr bwMode="auto">
          <a:xfrm>
            <a:off x="7043710" y="2719374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46" name="Oval 82"/>
          <p:cNvSpPr>
            <a:spLocks noChangeArrowheads="1"/>
          </p:cNvSpPr>
          <p:nvPr/>
        </p:nvSpPr>
        <p:spPr bwMode="auto">
          <a:xfrm>
            <a:off x="2014510" y="5157774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47" name="Oval 83"/>
          <p:cNvSpPr>
            <a:spLocks noChangeArrowheads="1"/>
          </p:cNvSpPr>
          <p:nvPr/>
        </p:nvSpPr>
        <p:spPr bwMode="auto">
          <a:xfrm>
            <a:off x="6967510" y="5157774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267" name="Group 85"/>
          <p:cNvGrpSpPr>
            <a:grpSpLocks/>
          </p:cNvGrpSpPr>
          <p:nvPr/>
        </p:nvGrpSpPr>
        <p:grpSpPr bwMode="auto">
          <a:xfrm>
            <a:off x="1785910" y="4776774"/>
            <a:ext cx="609600" cy="838200"/>
            <a:chOff x="4464" y="1104"/>
            <a:chExt cx="384" cy="528"/>
          </a:xfrm>
        </p:grpSpPr>
        <p:grpSp>
          <p:nvGrpSpPr>
            <p:cNvPr id="11268" name="Group 86"/>
            <p:cNvGrpSpPr>
              <a:grpSpLocks/>
            </p:cNvGrpSpPr>
            <p:nvPr/>
          </p:nvGrpSpPr>
          <p:grpSpPr bwMode="auto">
            <a:xfrm>
              <a:off x="4656" y="1200"/>
              <a:ext cx="144" cy="144"/>
              <a:chOff x="1440" y="1440"/>
              <a:chExt cx="144" cy="144"/>
            </a:xfrm>
          </p:grpSpPr>
          <p:grpSp>
            <p:nvGrpSpPr>
              <p:cNvPr id="11279" name="Group 87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52" name="Oval 88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53" name="Oval 89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280" name="Group 90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55" name="Oval 91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56" name="Oval 92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281" name="Group 93"/>
            <p:cNvGrpSpPr>
              <a:grpSpLocks/>
            </p:cNvGrpSpPr>
            <p:nvPr/>
          </p:nvGrpSpPr>
          <p:grpSpPr bwMode="auto">
            <a:xfrm>
              <a:off x="4464" y="1104"/>
              <a:ext cx="144" cy="144"/>
              <a:chOff x="1440" y="1440"/>
              <a:chExt cx="144" cy="144"/>
            </a:xfrm>
          </p:grpSpPr>
          <p:grpSp>
            <p:nvGrpSpPr>
              <p:cNvPr id="11282" name="Group 94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59" name="Oval 95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0" name="Oval 96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283" name="Group 97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62" name="Oval 98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3" name="Oval 99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286" name="Group 100"/>
            <p:cNvGrpSpPr>
              <a:grpSpLocks/>
            </p:cNvGrpSpPr>
            <p:nvPr/>
          </p:nvGrpSpPr>
          <p:grpSpPr bwMode="auto">
            <a:xfrm>
              <a:off x="4464" y="1440"/>
              <a:ext cx="144" cy="144"/>
              <a:chOff x="1440" y="1440"/>
              <a:chExt cx="144" cy="144"/>
            </a:xfrm>
          </p:grpSpPr>
          <p:grpSp>
            <p:nvGrpSpPr>
              <p:cNvPr id="11289" name="Group 101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66" name="Oval 102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67" name="Oval 103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290" name="Group 104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69" name="Oval 105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0" name="Oval 106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293" name="Group 107"/>
            <p:cNvGrpSpPr>
              <a:grpSpLocks/>
            </p:cNvGrpSpPr>
            <p:nvPr/>
          </p:nvGrpSpPr>
          <p:grpSpPr bwMode="auto">
            <a:xfrm>
              <a:off x="4704" y="1488"/>
              <a:ext cx="144" cy="144"/>
              <a:chOff x="1440" y="1440"/>
              <a:chExt cx="144" cy="144"/>
            </a:xfrm>
          </p:grpSpPr>
          <p:grpSp>
            <p:nvGrpSpPr>
              <p:cNvPr id="11296" name="Group 108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73" name="Oval 109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4" name="Oval 110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297" name="Group 111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76" name="Oval 112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77" name="Oval 113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300" name="Group 115"/>
          <p:cNvGrpSpPr>
            <a:grpSpLocks/>
          </p:cNvGrpSpPr>
          <p:nvPr/>
        </p:nvGrpSpPr>
        <p:grpSpPr bwMode="auto">
          <a:xfrm>
            <a:off x="6815110" y="5005374"/>
            <a:ext cx="457200" cy="381000"/>
            <a:chOff x="1392" y="1440"/>
            <a:chExt cx="288" cy="240"/>
          </a:xfrm>
        </p:grpSpPr>
        <p:grpSp>
          <p:nvGrpSpPr>
            <p:cNvPr id="11303" name="Group 116"/>
            <p:cNvGrpSpPr>
              <a:grpSpLocks/>
            </p:cNvGrpSpPr>
            <p:nvPr/>
          </p:nvGrpSpPr>
          <p:grpSpPr bwMode="auto">
            <a:xfrm>
              <a:off x="1536" y="1488"/>
              <a:ext cx="144" cy="144"/>
              <a:chOff x="1440" y="1440"/>
              <a:chExt cx="144" cy="144"/>
            </a:xfrm>
          </p:grpSpPr>
          <p:grpSp>
            <p:nvGrpSpPr>
              <p:cNvPr id="11304" name="Group 117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82" name="Oval 118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83" name="Oval 119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07" name="Group 120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85" name="Oval 121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86" name="Oval 122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310" name="Group 123"/>
            <p:cNvGrpSpPr>
              <a:grpSpLocks/>
            </p:cNvGrpSpPr>
            <p:nvPr/>
          </p:nvGrpSpPr>
          <p:grpSpPr bwMode="auto">
            <a:xfrm>
              <a:off x="1440" y="1440"/>
              <a:ext cx="144" cy="144"/>
              <a:chOff x="1440" y="1440"/>
              <a:chExt cx="144" cy="144"/>
            </a:xfrm>
          </p:grpSpPr>
          <p:grpSp>
            <p:nvGrpSpPr>
              <p:cNvPr id="11311" name="Group 124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89" name="Oval 125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90" name="Oval 126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14" name="Group 127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92" name="Oval 128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93" name="Oval 129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1317" name="Group 130"/>
            <p:cNvGrpSpPr>
              <a:grpSpLocks/>
            </p:cNvGrpSpPr>
            <p:nvPr/>
          </p:nvGrpSpPr>
          <p:grpSpPr bwMode="auto">
            <a:xfrm>
              <a:off x="1392" y="1536"/>
              <a:ext cx="144" cy="144"/>
              <a:chOff x="1440" y="1440"/>
              <a:chExt cx="144" cy="144"/>
            </a:xfrm>
          </p:grpSpPr>
          <p:grpSp>
            <p:nvGrpSpPr>
              <p:cNvPr id="11318" name="Group 131"/>
              <p:cNvGrpSpPr>
                <a:grpSpLocks/>
              </p:cNvGrpSpPr>
              <p:nvPr/>
            </p:nvGrpSpPr>
            <p:grpSpPr bwMode="auto">
              <a:xfrm>
                <a:off x="1440" y="1440"/>
                <a:ext cx="144" cy="96"/>
                <a:chOff x="1440" y="1440"/>
                <a:chExt cx="144" cy="96"/>
              </a:xfrm>
            </p:grpSpPr>
            <p:sp>
              <p:nvSpPr>
                <p:cNvPr id="11396" name="Oval 132"/>
                <p:cNvSpPr>
                  <a:spLocks noChangeArrowheads="1"/>
                </p:cNvSpPr>
                <p:nvPr/>
              </p:nvSpPr>
              <p:spPr bwMode="auto">
                <a:xfrm flipH="1">
                  <a:off x="1440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397" name="Oval 133"/>
                <p:cNvSpPr>
                  <a:spLocks noChangeArrowheads="1"/>
                </p:cNvSpPr>
                <p:nvPr/>
              </p:nvSpPr>
              <p:spPr bwMode="auto">
                <a:xfrm flipH="1">
                  <a:off x="1536" y="1440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321" name="Group 134"/>
              <p:cNvGrpSpPr>
                <a:grpSpLocks/>
              </p:cNvGrpSpPr>
              <p:nvPr/>
            </p:nvGrpSpPr>
            <p:grpSpPr bwMode="auto">
              <a:xfrm>
                <a:off x="1488" y="1440"/>
                <a:ext cx="96" cy="144"/>
                <a:chOff x="1440" y="1392"/>
                <a:chExt cx="96" cy="144"/>
              </a:xfrm>
            </p:grpSpPr>
            <p:sp>
              <p:nvSpPr>
                <p:cNvPr id="11399" name="Oval 135"/>
                <p:cNvSpPr>
                  <a:spLocks noChangeArrowheads="1"/>
                </p:cNvSpPr>
                <p:nvPr/>
              </p:nvSpPr>
              <p:spPr bwMode="auto">
                <a:xfrm flipH="1">
                  <a:off x="1488" y="1488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400" name="Oval 136"/>
                <p:cNvSpPr>
                  <a:spLocks noChangeArrowheads="1"/>
                </p:cNvSpPr>
                <p:nvPr/>
              </p:nvSpPr>
              <p:spPr bwMode="auto">
                <a:xfrm flipH="1">
                  <a:off x="1440" y="1392"/>
                  <a:ext cx="48" cy="48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1402" name="Text Box 138"/>
          <p:cNvSpPr txBox="1">
            <a:spLocks noChangeArrowheads="1"/>
          </p:cNvSpPr>
          <p:nvPr/>
        </p:nvSpPr>
        <p:spPr bwMode="auto">
          <a:xfrm>
            <a:off x="1633510" y="1804974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</a:p>
        </p:txBody>
      </p:sp>
      <p:sp>
        <p:nvSpPr>
          <p:cNvPr id="11403" name="Text Box 139"/>
          <p:cNvSpPr txBox="1">
            <a:spLocks noChangeArrowheads="1"/>
          </p:cNvSpPr>
          <p:nvPr/>
        </p:nvSpPr>
        <p:spPr bwMode="auto">
          <a:xfrm>
            <a:off x="1709710" y="4243374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</a:p>
        </p:txBody>
      </p:sp>
      <p:sp>
        <p:nvSpPr>
          <p:cNvPr id="11404" name="Text Box 140"/>
          <p:cNvSpPr txBox="1">
            <a:spLocks noChangeArrowheads="1"/>
          </p:cNvSpPr>
          <p:nvPr/>
        </p:nvSpPr>
        <p:spPr bwMode="auto">
          <a:xfrm>
            <a:off x="6662710" y="1804974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</a:p>
        </p:txBody>
      </p:sp>
      <p:sp>
        <p:nvSpPr>
          <p:cNvPr id="11405" name="Text Box 141"/>
          <p:cNvSpPr txBox="1">
            <a:spLocks noChangeArrowheads="1"/>
          </p:cNvSpPr>
          <p:nvPr/>
        </p:nvSpPr>
        <p:spPr bwMode="auto">
          <a:xfrm>
            <a:off x="6738910" y="4319574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</a:rPr>
              <a:t>D</a:t>
            </a:r>
          </a:p>
        </p:txBody>
      </p:sp>
      <p:pic>
        <p:nvPicPr>
          <p:cNvPr id="140" name="~PP3823.WAV">
            <a:hlinkClick r:id="" action="ppaction://media"/>
          </p:cNvPr>
          <p:cNvPicPr>
            <a:picLocks noRot="1" noChangeAspect="1"/>
          </p:cNvPicPr>
          <p:nvPr>
            <a:wavAudioFile r:embed="rId1" name="~PP38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4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انواع خطاهاي اندازه گيري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خطاي </a:t>
            </a:r>
            <a:r>
              <a:rPr lang="fa-IR" dirty="0" smtClean="0"/>
              <a:t>تصادفي </a:t>
            </a:r>
            <a:r>
              <a:rPr lang="en-US" dirty="0"/>
              <a:t>Random error</a:t>
            </a:r>
            <a:endParaRPr lang="fa-IR" dirty="0"/>
          </a:p>
          <a:p>
            <a:endParaRPr lang="fa-IR" dirty="0"/>
          </a:p>
          <a:p>
            <a:r>
              <a:rPr lang="fa-IR" dirty="0"/>
              <a:t>خطاي منظم يا سوگيري يا تورش </a:t>
            </a:r>
            <a:r>
              <a:rPr lang="en-US" dirty="0"/>
              <a:t>Bias</a:t>
            </a:r>
          </a:p>
          <a:p>
            <a:endParaRPr lang="en-US" dirty="0"/>
          </a:p>
          <a:p>
            <a:r>
              <a:rPr lang="fa-IR" dirty="0"/>
              <a:t>خطاي مخدوش كننده </a:t>
            </a:r>
            <a:r>
              <a:rPr lang="en-US" dirty="0"/>
              <a:t>Confounding effect</a:t>
            </a:r>
          </a:p>
        </p:txBody>
      </p:sp>
      <p:pic>
        <p:nvPicPr>
          <p:cNvPr id="5" name="~PP2048.WAV">
            <a:hlinkClick r:id="" action="ppaction://media"/>
          </p:cNvPr>
          <p:cNvPicPr>
            <a:picLocks noRot="1" noChangeAspect="1"/>
          </p:cNvPicPr>
          <p:nvPr>
            <a:wavAudioFile r:embed="rId1" name="~PP20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5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a-IR" dirty="0" smtClean="0"/>
              <a:t>علی اکبر حقدوست</a:t>
            </a:r>
            <a:endParaRPr lang="en-US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انواع خطاهاي تصادفي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مشاهده گر</a:t>
            </a:r>
          </a:p>
          <a:p>
            <a:endParaRPr lang="fa-IR"/>
          </a:p>
          <a:p>
            <a:r>
              <a:rPr lang="fa-IR"/>
              <a:t>ابزاري</a:t>
            </a:r>
          </a:p>
          <a:p>
            <a:endParaRPr lang="fa-IR"/>
          </a:p>
          <a:p>
            <a:r>
              <a:rPr lang="fa-IR"/>
              <a:t>ثبت و ضبط اطلاعات</a:t>
            </a:r>
            <a:endParaRPr lang="en-US"/>
          </a:p>
        </p:txBody>
      </p:sp>
      <p:pic>
        <p:nvPicPr>
          <p:cNvPr id="5" name="~PP1769.WAV">
            <a:hlinkClick r:id="" action="ppaction://media"/>
          </p:cNvPr>
          <p:cNvPicPr>
            <a:picLocks noRot="1" noChangeAspect="1"/>
          </p:cNvPicPr>
          <p:nvPr>
            <a:wavAudioFile r:embed="rId1" name="~PP17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8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انواع خطاهاي منظم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نمونه گيري</a:t>
            </a:r>
            <a:r>
              <a:rPr lang="en-US"/>
              <a:t> </a:t>
            </a:r>
            <a:r>
              <a:rPr lang="fa-IR"/>
              <a:t> </a:t>
            </a:r>
            <a:r>
              <a:rPr lang="en-US"/>
              <a:t>sampling bias</a:t>
            </a:r>
            <a:endParaRPr lang="fa-IR"/>
          </a:p>
          <a:p>
            <a:endParaRPr lang="fa-IR"/>
          </a:p>
          <a:p>
            <a:r>
              <a:rPr lang="fa-IR"/>
              <a:t>اطلاعات </a:t>
            </a:r>
            <a:r>
              <a:rPr lang="en-US"/>
              <a:t>Informatinal bias</a:t>
            </a:r>
            <a:endParaRPr lang="fa-IR"/>
          </a:p>
          <a:p>
            <a:pPr lvl="1"/>
            <a:r>
              <a:rPr lang="fa-IR"/>
              <a:t>پاسخ دهنده</a:t>
            </a:r>
          </a:p>
          <a:p>
            <a:pPr lvl="1"/>
            <a:r>
              <a:rPr lang="fa-IR"/>
              <a:t>مشاهده گر و يا مصاحبه كننده</a:t>
            </a:r>
          </a:p>
          <a:p>
            <a:pPr lvl="1"/>
            <a:r>
              <a:rPr lang="fa-IR"/>
              <a:t>ابزاري</a:t>
            </a:r>
          </a:p>
          <a:p>
            <a:pPr lvl="1"/>
            <a:endParaRPr lang="en-US"/>
          </a:p>
        </p:txBody>
      </p:sp>
      <p:pic>
        <p:nvPicPr>
          <p:cNvPr id="5" name="~PP2201.WAV">
            <a:hlinkClick r:id="" action="ppaction://media"/>
          </p:cNvPr>
          <p:cNvPicPr>
            <a:picLocks noRot="1" noChangeAspect="1"/>
          </p:cNvPicPr>
          <p:nvPr>
            <a:wavAudioFile r:embed="rId1" name="~PP22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9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Autofit/>
          </a:bodyPr>
          <a:lstStyle/>
          <a:p>
            <a:r>
              <a:rPr lang="fa-IR" sz="3200" dirty="0"/>
              <a:t>مخدوش </a:t>
            </a:r>
            <a:r>
              <a:rPr lang="fa-IR" sz="3200" dirty="0" smtClean="0"/>
              <a:t>كنندگي: رابطه بين سيگار و بیماریهای قلبي و عروقي</a:t>
            </a:r>
            <a:endParaRPr lang="en-US" sz="32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714488"/>
            <a:ext cx="8458200" cy="49530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52400" y="1524000"/>
            <a:ext cx="3276600" cy="4800600"/>
            <a:chOff x="672" y="1008"/>
            <a:chExt cx="2064" cy="3024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672" y="1008"/>
              <a:ext cx="960" cy="2400"/>
              <a:chOff x="672" y="1008"/>
              <a:chExt cx="960" cy="2400"/>
            </a:xfrm>
          </p:grpSpPr>
          <p:sp>
            <p:nvSpPr>
              <p:cNvPr id="15364" name="Rectangle 4"/>
              <p:cNvSpPr>
                <a:spLocks noChangeArrowheads="1"/>
              </p:cNvSpPr>
              <p:nvPr/>
            </p:nvSpPr>
            <p:spPr bwMode="auto">
              <a:xfrm>
                <a:off x="672" y="2064"/>
                <a:ext cx="960" cy="1344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70 </a:t>
                </a:r>
              </a:p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مبتلا</a:t>
                </a:r>
                <a:endParaRPr lang="en-US" sz="2400" b="1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65" name="Rectangle 5"/>
              <p:cNvSpPr>
                <a:spLocks noChangeArrowheads="1"/>
              </p:cNvSpPr>
              <p:nvPr/>
            </p:nvSpPr>
            <p:spPr bwMode="auto">
              <a:xfrm>
                <a:off x="672" y="1344"/>
                <a:ext cx="960" cy="72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30</a:t>
                </a:r>
              </a:p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غير مبتلا</a:t>
                </a:r>
                <a:endParaRPr lang="en-US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66" name="Rectangle 6"/>
              <p:cNvSpPr>
                <a:spLocks noChangeArrowheads="1"/>
              </p:cNvSpPr>
              <p:nvPr/>
            </p:nvSpPr>
            <p:spPr bwMode="auto">
              <a:xfrm>
                <a:off x="816" y="1008"/>
                <a:ext cx="672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/>
                  <a:t>سيگاري</a:t>
                </a:r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1776" y="1008"/>
              <a:ext cx="960" cy="2400"/>
              <a:chOff x="1728" y="1008"/>
              <a:chExt cx="960" cy="2400"/>
            </a:xfrm>
          </p:grpSpPr>
          <p:sp>
            <p:nvSpPr>
              <p:cNvPr id="15369" name="Rectangle 9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960" cy="72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35 </a:t>
                </a:r>
              </a:p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مبتلا</a:t>
                </a:r>
                <a:endParaRPr lang="en-US" sz="2400" b="1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70" name="Rectangle 10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960" cy="13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65</a:t>
                </a:r>
              </a:p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غير مبتلا</a:t>
                </a:r>
                <a:endParaRPr lang="en-US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71" name="Rectangle 11"/>
              <p:cNvSpPr>
                <a:spLocks noChangeArrowheads="1"/>
              </p:cNvSpPr>
              <p:nvPr/>
            </p:nvSpPr>
            <p:spPr bwMode="auto">
              <a:xfrm>
                <a:off x="1872" y="1008"/>
                <a:ext cx="672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/>
                  <a:t>غير سيگاري</a:t>
                </a:r>
                <a:endParaRPr lang="en-US"/>
              </a:p>
            </p:txBody>
          </p:sp>
        </p:grp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816" y="3552"/>
              <a:ext cx="1872" cy="48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00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RR=2</a:t>
              </a:r>
            </a:p>
          </p:txBody>
        </p:sp>
      </p:grpSp>
      <p:pic>
        <p:nvPicPr>
          <p:cNvPr id="15" name="~PP3797.WAV">
            <a:hlinkClick r:id="" action="ppaction://media"/>
          </p:cNvPr>
          <p:cNvPicPr>
            <a:picLocks noRot="1" noChangeAspect="1"/>
          </p:cNvPicPr>
          <p:nvPr>
            <a:wavAudioFile r:embed="rId1" name="~PP37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مخدوش كنندگي</a:t>
            </a:r>
            <a:endParaRPr lang="en-US" dirty="0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52400" y="1524000"/>
            <a:ext cx="3276600" cy="4800600"/>
            <a:chOff x="672" y="1008"/>
            <a:chExt cx="2064" cy="3024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672" y="1008"/>
              <a:ext cx="960" cy="2400"/>
              <a:chOff x="672" y="1008"/>
              <a:chExt cx="960" cy="2400"/>
            </a:xfrm>
          </p:grpSpPr>
          <p:sp>
            <p:nvSpPr>
              <p:cNvPr id="15364" name="Rectangle 4"/>
              <p:cNvSpPr>
                <a:spLocks noChangeArrowheads="1"/>
              </p:cNvSpPr>
              <p:nvPr/>
            </p:nvSpPr>
            <p:spPr bwMode="auto">
              <a:xfrm>
                <a:off x="672" y="2064"/>
                <a:ext cx="960" cy="1344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70 </a:t>
                </a:r>
              </a:p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مبتلا</a:t>
                </a:r>
                <a:endParaRPr lang="en-US" sz="2400" b="1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65" name="Rectangle 5"/>
              <p:cNvSpPr>
                <a:spLocks noChangeArrowheads="1"/>
              </p:cNvSpPr>
              <p:nvPr/>
            </p:nvSpPr>
            <p:spPr bwMode="auto">
              <a:xfrm>
                <a:off x="672" y="1344"/>
                <a:ext cx="960" cy="72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30</a:t>
                </a:r>
              </a:p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غير مبتلا</a:t>
                </a:r>
                <a:endParaRPr lang="en-US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66" name="Rectangle 6"/>
              <p:cNvSpPr>
                <a:spLocks noChangeArrowheads="1"/>
              </p:cNvSpPr>
              <p:nvPr/>
            </p:nvSpPr>
            <p:spPr bwMode="auto">
              <a:xfrm>
                <a:off x="816" y="1008"/>
                <a:ext cx="672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/>
                  <a:t>سيگاري</a:t>
                </a:r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1776" y="1008"/>
              <a:ext cx="960" cy="2400"/>
              <a:chOff x="1728" y="1008"/>
              <a:chExt cx="960" cy="2400"/>
            </a:xfrm>
          </p:grpSpPr>
          <p:sp>
            <p:nvSpPr>
              <p:cNvPr id="15369" name="Rectangle 9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960" cy="72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35 </a:t>
                </a:r>
              </a:p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مبتلا</a:t>
                </a:r>
                <a:endParaRPr lang="en-US" sz="2400" b="1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70" name="Rectangle 10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960" cy="13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65</a:t>
                </a:r>
              </a:p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غير مبتلا</a:t>
                </a:r>
                <a:endParaRPr lang="en-US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71" name="Rectangle 11"/>
              <p:cNvSpPr>
                <a:spLocks noChangeArrowheads="1"/>
              </p:cNvSpPr>
              <p:nvPr/>
            </p:nvSpPr>
            <p:spPr bwMode="auto">
              <a:xfrm>
                <a:off x="1872" y="1008"/>
                <a:ext cx="672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/>
                  <a:t>غير سيگاري</a:t>
                </a:r>
                <a:endParaRPr lang="en-US"/>
              </a:p>
            </p:txBody>
          </p:sp>
        </p:grp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816" y="3552"/>
              <a:ext cx="1872" cy="48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00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RR=2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791200" y="1600200"/>
            <a:ext cx="3276600" cy="4800600"/>
            <a:chOff x="3264" y="1008"/>
            <a:chExt cx="2064" cy="3024"/>
          </a:xfrm>
        </p:grpSpPr>
        <p:sp>
          <p:nvSpPr>
            <p:cNvPr id="15377" name="Rectangle 17"/>
            <p:cNvSpPr>
              <a:spLocks noChangeArrowheads="1"/>
            </p:cNvSpPr>
            <p:nvPr/>
          </p:nvSpPr>
          <p:spPr bwMode="auto">
            <a:xfrm>
              <a:off x="3264" y="1776"/>
              <a:ext cx="960" cy="163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80 </a:t>
              </a:r>
            </a:p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مبتلا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78" name="Rectangle 18"/>
            <p:cNvSpPr>
              <a:spLocks noChangeArrowheads="1"/>
            </p:cNvSpPr>
            <p:nvPr/>
          </p:nvSpPr>
          <p:spPr bwMode="auto">
            <a:xfrm>
              <a:off x="3264" y="1344"/>
              <a:ext cx="960" cy="432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20</a:t>
              </a:r>
            </a:p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غير مبتلا</a:t>
              </a:r>
              <a:endParaRPr 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79" name="Rectangle 19"/>
            <p:cNvSpPr>
              <a:spLocks noChangeArrowheads="1"/>
            </p:cNvSpPr>
            <p:nvPr/>
          </p:nvSpPr>
          <p:spPr bwMode="auto">
            <a:xfrm>
              <a:off x="3408" y="1008"/>
              <a:ext cx="672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/>
                <a:t>معتاد</a:t>
              </a:r>
              <a:endParaRPr lang="en-US"/>
            </a:p>
          </p:txBody>
        </p:sp>
        <p:sp>
          <p:nvSpPr>
            <p:cNvPr id="15381" name="Rectangle 21"/>
            <p:cNvSpPr>
              <a:spLocks noChangeArrowheads="1"/>
            </p:cNvSpPr>
            <p:nvPr/>
          </p:nvSpPr>
          <p:spPr bwMode="auto">
            <a:xfrm>
              <a:off x="4368" y="2880"/>
              <a:ext cx="960" cy="52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20 </a:t>
              </a:r>
            </a:p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مبتلا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4368" y="1344"/>
              <a:ext cx="960" cy="153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80</a:t>
              </a:r>
            </a:p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غير مبتلا</a:t>
              </a:r>
              <a:endParaRPr 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83" name="Rectangle 23"/>
            <p:cNvSpPr>
              <a:spLocks noChangeArrowheads="1"/>
            </p:cNvSpPr>
            <p:nvPr/>
          </p:nvSpPr>
          <p:spPr bwMode="auto">
            <a:xfrm>
              <a:off x="4512" y="1008"/>
              <a:ext cx="672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/>
                <a:t>غير معتاد</a:t>
              </a:r>
              <a:endParaRPr lang="en-US"/>
            </a:p>
          </p:txBody>
        </p:sp>
        <p:sp>
          <p:nvSpPr>
            <p:cNvPr id="15384" name="Oval 24"/>
            <p:cNvSpPr>
              <a:spLocks noChangeArrowheads="1"/>
            </p:cNvSpPr>
            <p:nvPr/>
          </p:nvSpPr>
          <p:spPr bwMode="auto">
            <a:xfrm>
              <a:off x="3408" y="3552"/>
              <a:ext cx="1872" cy="48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00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RR=4</a:t>
              </a:r>
            </a:p>
          </p:txBody>
        </p:sp>
      </p:grpSp>
      <p:pic>
        <p:nvPicPr>
          <p:cNvPr id="22" name="~PP3721.WAV">
            <a:hlinkClick r:id="" action="ppaction://media"/>
          </p:cNvPr>
          <p:cNvPicPr>
            <a:picLocks noRot="1" noChangeAspect="1"/>
          </p:cNvPicPr>
          <p:nvPr>
            <a:wavAudioFile r:embed="rId1" name="~PP37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0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مخدوش كنندگي</a:t>
            </a:r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52400" y="1524000"/>
            <a:ext cx="3276600" cy="4800600"/>
            <a:chOff x="672" y="1008"/>
            <a:chExt cx="2064" cy="3024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672" y="1008"/>
              <a:ext cx="960" cy="2400"/>
              <a:chOff x="672" y="1008"/>
              <a:chExt cx="960" cy="2400"/>
            </a:xfrm>
          </p:grpSpPr>
          <p:sp>
            <p:nvSpPr>
              <p:cNvPr id="15364" name="Rectangle 4"/>
              <p:cNvSpPr>
                <a:spLocks noChangeArrowheads="1"/>
              </p:cNvSpPr>
              <p:nvPr/>
            </p:nvSpPr>
            <p:spPr bwMode="auto">
              <a:xfrm>
                <a:off x="672" y="2064"/>
                <a:ext cx="960" cy="1344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70 </a:t>
                </a:r>
              </a:p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مبتلا</a:t>
                </a:r>
                <a:endParaRPr lang="en-US" sz="2400" b="1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65" name="Rectangle 5"/>
              <p:cNvSpPr>
                <a:spLocks noChangeArrowheads="1"/>
              </p:cNvSpPr>
              <p:nvPr/>
            </p:nvSpPr>
            <p:spPr bwMode="auto">
              <a:xfrm>
                <a:off x="672" y="1344"/>
                <a:ext cx="960" cy="72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30</a:t>
                </a:r>
              </a:p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غير مبتلا</a:t>
                </a:r>
                <a:endParaRPr lang="en-US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66" name="Rectangle 6"/>
              <p:cNvSpPr>
                <a:spLocks noChangeArrowheads="1"/>
              </p:cNvSpPr>
              <p:nvPr/>
            </p:nvSpPr>
            <p:spPr bwMode="auto">
              <a:xfrm>
                <a:off x="816" y="1008"/>
                <a:ext cx="672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/>
                  <a:t>سيگاري</a:t>
                </a:r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1776" y="1008"/>
              <a:ext cx="960" cy="2400"/>
              <a:chOff x="1728" y="1008"/>
              <a:chExt cx="960" cy="2400"/>
            </a:xfrm>
          </p:grpSpPr>
          <p:sp>
            <p:nvSpPr>
              <p:cNvPr id="15369" name="Rectangle 9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960" cy="72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35 </a:t>
                </a:r>
              </a:p>
              <a:p>
                <a:pPr algn="ctr"/>
                <a:r>
                  <a:rPr lang="fa-IR" sz="2400" b="1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مبتلا</a:t>
                </a:r>
                <a:endParaRPr lang="en-US" sz="2400" b="1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70" name="Rectangle 10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960" cy="13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65</a:t>
                </a:r>
              </a:p>
              <a:p>
                <a:pPr algn="ctr"/>
                <a:r>
                  <a:rPr lang="fa-IR" b="1">
                    <a:solidFill>
                      <a:schemeClr val="accent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غير مبتلا</a:t>
                </a:r>
                <a:endParaRPr lang="en-US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5371" name="Rectangle 11"/>
              <p:cNvSpPr>
                <a:spLocks noChangeArrowheads="1"/>
              </p:cNvSpPr>
              <p:nvPr/>
            </p:nvSpPr>
            <p:spPr bwMode="auto">
              <a:xfrm>
                <a:off x="1872" y="1008"/>
                <a:ext cx="672" cy="24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fa-IR"/>
                  <a:t>غير سيگاري</a:t>
                </a:r>
                <a:endParaRPr lang="en-US"/>
              </a:p>
            </p:txBody>
          </p:sp>
        </p:grp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816" y="3552"/>
              <a:ext cx="1872" cy="48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00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RR=2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5791200" y="1600200"/>
            <a:ext cx="3276600" cy="4800600"/>
            <a:chOff x="3264" y="1008"/>
            <a:chExt cx="2064" cy="3024"/>
          </a:xfrm>
        </p:grpSpPr>
        <p:sp>
          <p:nvSpPr>
            <p:cNvPr id="15377" name="Rectangle 17"/>
            <p:cNvSpPr>
              <a:spLocks noChangeArrowheads="1"/>
            </p:cNvSpPr>
            <p:nvPr/>
          </p:nvSpPr>
          <p:spPr bwMode="auto">
            <a:xfrm>
              <a:off x="3264" y="1776"/>
              <a:ext cx="960" cy="163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80 </a:t>
              </a:r>
            </a:p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مبتلا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78" name="Rectangle 18"/>
            <p:cNvSpPr>
              <a:spLocks noChangeArrowheads="1"/>
            </p:cNvSpPr>
            <p:nvPr/>
          </p:nvSpPr>
          <p:spPr bwMode="auto">
            <a:xfrm>
              <a:off x="3264" y="1344"/>
              <a:ext cx="960" cy="432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20</a:t>
              </a:r>
            </a:p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غير مبتلا</a:t>
              </a:r>
              <a:endParaRPr 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79" name="Rectangle 19"/>
            <p:cNvSpPr>
              <a:spLocks noChangeArrowheads="1"/>
            </p:cNvSpPr>
            <p:nvPr/>
          </p:nvSpPr>
          <p:spPr bwMode="auto">
            <a:xfrm>
              <a:off x="3408" y="1008"/>
              <a:ext cx="672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/>
                <a:t>معتاد</a:t>
              </a:r>
              <a:endParaRPr lang="en-US"/>
            </a:p>
          </p:txBody>
        </p:sp>
        <p:sp>
          <p:nvSpPr>
            <p:cNvPr id="15381" name="Rectangle 21"/>
            <p:cNvSpPr>
              <a:spLocks noChangeArrowheads="1"/>
            </p:cNvSpPr>
            <p:nvPr/>
          </p:nvSpPr>
          <p:spPr bwMode="auto">
            <a:xfrm>
              <a:off x="4368" y="2880"/>
              <a:ext cx="960" cy="52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20 </a:t>
              </a:r>
            </a:p>
            <a:p>
              <a:pPr algn="ctr"/>
              <a:r>
                <a:rPr lang="fa-IR" sz="2400" b="1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مبتلا</a:t>
              </a:r>
              <a:endParaRPr lang="en-US" sz="2400" b="1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4368" y="1344"/>
              <a:ext cx="960" cy="153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80</a:t>
              </a:r>
            </a:p>
            <a:p>
              <a:pPr algn="ctr"/>
              <a:r>
                <a:rPr lang="fa-IR" b="1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غير مبتلا</a:t>
              </a:r>
              <a:endParaRPr 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383" name="Rectangle 23"/>
            <p:cNvSpPr>
              <a:spLocks noChangeArrowheads="1"/>
            </p:cNvSpPr>
            <p:nvPr/>
          </p:nvSpPr>
          <p:spPr bwMode="auto">
            <a:xfrm>
              <a:off x="4512" y="1008"/>
              <a:ext cx="672" cy="24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fa-IR"/>
                <a:t>غير معتاد</a:t>
              </a:r>
              <a:endParaRPr lang="en-US"/>
            </a:p>
          </p:txBody>
        </p:sp>
        <p:sp>
          <p:nvSpPr>
            <p:cNvPr id="15384" name="Oval 24"/>
            <p:cNvSpPr>
              <a:spLocks noChangeArrowheads="1"/>
            </p:cNvSpPr>
            <p:nvPr/>
          </p:nvSpPr>
          <p:spPr bwMode="auto">
            <a:xfrm>
              <a:off x="3408" y="3552"/>
              <a:ext cx="1872" cy="48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 b="1">
                  <a:solidFill>
                    <a:srgbClr val="00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RR=4</a:t>
              </a:r>
            </a:p>
          </p:txBody>
        </p:sp>
      </p:grpSp>
      <p:sp>
        <p:nvSpPr>
          <p:cNvPr id="15386" name="AutoShape 26"/>
          <p:cNvSpPr>
            <a:spLocks noChangeArrowheads="1"/>
          </p:cNvSpPr>
          <p:nvPr/>
        </p:nvSpPr>
        <p:spPr bwMode="auto">
          <a:xfrm>
            <a:off x="2362200" y="1981200"/>
            <a:ext cx="4724400" cy="3657600"/>
          </a:xfrm>
          <a:prstGeom prst="irregularSeal2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a-IR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پس سيگار خطر را چند برابر ميكند؟</a:t>
            </a:r>
            <a:endParaRPr lang="en-US" sz="3600" b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4" name="~PP2975.WAV">
            <a:hlinkClick r:id="" action="ppaction://media"/>
          </p:cNvPr>
          <p:cNvPicPr>
            <a:picLocks noRot="1" noChangeAspect="1"/>
          </p:cNvPicPr>
          <p:nvPr>
            <a:wavAudioFile r:embed="rId1" name="~PP29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83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مخدوش كنندگي</a:t>
            </a: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685800"/>
          </a:xfrm>
        </p:spPr>
        <p:txBody>
          <a:bodyPr/>
          <a:lstStyle/>
          <a:p>
            <a:r>
              <a:rPr lang="fa-IR"/>
              <a:t>رابطه متغير مستقل و وابسته را به هم مي زنند.</a:t>
            </a:r>
          </a:p>
          <a:p>
            <a:pPr>
              <a:buFontTx/>
              <a:buNone/>
            </a:pPr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95400" y="2057400"/>
            <a:ext cx="6386513" cy="1066800"/>
            <a:chOff x="1316" y="1776"/>
            <a:chExt cx="4023" cy="672"/>
          </a:xfrm>
        </p:grpSpPr>
        <p:sp>
          <p:nvSpPr>
            <p:cNvPr id="16388" name="Line 4"/>
            <p:cNvSpPr>
              <a:spLocks noChangeShapeType="1"/>
            </p:cNvSpPr>
            <p:nvPr/>
          </p:nvSpPr>
          <p:spPr bwMode="auto">
            <a:xfrm>
              <a:off x="1968" y="1968"/>
              <a:ext cx="206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1316" y="1802"/>
              <a:ext cx="65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a-IR" sz="3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سيگار</a:t>
              </a:r>
              <a:endParaRPr 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984" y="1776"/>
              <a:ext cx="1355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fa-IR" sz="3200" b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بيماري قلبي و عروقي</a:t>
              </a:r>
              <a:endPara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362200" y="2667000"/>
            <a:ext cx="3276600" cy="1417638"/>
            <a:chOff x="1968" y="2064"/>
            <a:chExt cx="2064" cy="893"/>
          </a:xfrm>
        </p:grpSpPr>
        <p:sp>
          <p:nvSpPr>
            <p:cNvPr id="16389" name="Line 5"/>
            <p:cNvSpPr>
              <a:spLocks noChangeShapeType="1"/>
            </p:cNvSpPr>
            <p:nvPr/>
          </p:nvSpPr>
          <p:spPr bwMode="auto">
            <a:xfrm flipV="1">
              <a:off x="3168" y="2064"/>
              <a:ext cx="864" cy="5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stealth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1968" y="2112"/>
              <a:ext cx="768" cy="5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393" name="Text Box 9"/>
            <p:cNvSpPr txBox="1">
              <a:spLocks noChangeArrowheads="1"/>
            </p:cNvSpPr>
            <p:nvPr/>
          </p:nvSpPr>
          <p:spPr bwMode="auto">
            <a:xfrm>
              <a:off x="2645" y="2592"/>
              <a:ext cx="59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a-IR" sz="3200" b="1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اعتياد</a:t>
              </a:r>
              <a:endParaRPr lang="en-US" sz="32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669716" y="4267200"/>
            <a:ext cx="62456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fa-IR" sz="3200" dirty="0">
                <a:cs typeface="B Zar" pitchFamily="2" charset="-78"/>
              </a:rPr>
              <a:t>آيا شما متغير مخدوش كننده ديگري مي شناسيد؟</a:t>
            </a:r>
          </a:p>
          <a:p>
            <a:endParaRPr lang="en-US" sz="3200" dirty="0"/>
          </a:p>
        </p:txBody>
      </p:sp>
      <p:pic>
        <p:nvPicPr>
          <p:cNvPr id="14" name="~PP3696.WAV">
            <a:hlinkClick r:id="" action="ppaction://media"/>
          </p:cNvPr>
          <p:cNvPicPr>
            <a:picLocks noRot="1" noChangeAspect="1"/>
          </p:cNvPicPr>
          <p:nvPr>
            <a:wavAudioFile r:embed="rId1" name="~PP36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2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1290</TotalTime>
  <Words>244</Words>
  <Application>Microsoft Office PowerPoint</Application>
  <PresentationFormat>On-screen Show (4:3)</PresentationFormat>
  <Paragraphs>111</Paragraphs>
  <Slides>9</Slides>
  <Notes>9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روش شناسي پژوهش در آموزش</vt:lpstr>
      <vt:lpstr>روش شناسي پژوهشهای کمی (11)  خطاهای اندازه گیری</vt:lpstr>
      <vt:lpstr>انواع خطاهاي اندازه گيري</vt:lpstr>
      <vt:lpstr>انواع خطاهاي اندازه گيري</vt:lpstr>
      <vt:lpstr>انواع خطاهاي تصادفي</vt:lpstr>
      <vt:lpstr>انواع خطاهاي منظم</vt:lpstr>
      <vt:lpstr>مخدوش كنندگي: رابطه بين سيگار و بیماریهای قلبي و عروقي</vt:lpstr>
      <vt:lpstr>مخدوش كنندگي</vt:lpstr>
      <vt:lpstr>مخدوش كنندگي</vt:lpstr>
      <vt:lpstr>مخدوش كنندگي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457</cp:revision>
  <dcterms:created xsi:type="dcterms:W3CDTF">2010-01-27T16:56:38Z</dcterms:created>
  <dcterms:modified xsi:type="dcterms:W3CDTF">2010-02-26T04:22:06Z</dcterms:modified>
</cp:coreProperties>
</file>