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896A1-AA29-497E-B3AA-3FB63A620E9E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602155-9DDB-49A8-999D-44ED10273ADF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D6F99-032A-4C05-9193-EFE348E1DDFC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99E9B-0805-494A-9C85-AC7A4AA43F55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AFB11-CE48-4552-B177-9970F11A62E1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AE387-6E46-4C10-BD8A-37CF5B33C930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72015-572B-4302-A09A-C77604C30233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430AF-9640-4156-A3FA-A2F543739863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F5FFF6-918E-4A44-8A2F-4581828E0F52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D8BE9-1D81-4E47-A1FF-8B3BC1A88DB6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82BED-D6F4-4DE4-AFA6-2A089D5BA666}" type="datetime1">
              <a:rPr lang="en-US" smtClean="0"/>
              <a:pPr>
                <a:defRPr/>
              </a:pPr>
              <a:t>2/20/2010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FC06E51-C8D5-47B1-B353-12D7B1176B1C}" type="datetime1">
              <a:rPr lang="en-US" smtClean="0"/>
              <a:pPr>
                <a:defRPr/>
              </a:pPr>
              <a:t>2/20/2010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11.png"/><Relationship Id="rId4" Type="http://schemas.openxmlformats.org/officeDocument/2006/relationships/hyperlink" Target="http://www.dictionar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8262966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</a:t>
            </a:r>
            <a:r>
              <a:rPr lang="en-US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اخلاق پژوهش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1682.WAV">
            <a:hlinkClick r:id="" action="ppaction://media"/>
          </p:cNvPr>
          <p:cNvPicPr>
            <a:picLocks noRot="1" noChangeAspect="1"/>
          </p:cNvPicPr>
          <p:nvPr>
            <a:wavAudioFile r:embed="rId1" name="~PP168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5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جایگاه مبانی اخلاقی در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4825"/>
            <a:ext cx="9144000" cy="4625975"/>
          </a:xfrm>
        </p:spPr>
        <p:txBody>
          <a:bodyPr/>
          <a:lstStyle/>
          <a:p>
            <a:r>
              <a:rPr lang="fa-IR" dirty="0" smtClean="0"/>
              <a:t>در تمامی مراحل تحقیق توجه به اصول اخلاقی جزو اولویتها است.</a:t>
            </a:r>
          </a:p>
          <a:p>
            <a:pPr lvl="1"/>
            <a:r>
              <a:rPr lang="fa-IR" dirty="0" smtClean="0"/>
              <a:t>حق معنوی ایده پژوهش</a:t>
            </a:r>
          </a:p>
          <a:p>
            <a:pPr lvl="1"/>
            <a:r>
              <a:rPr lang="fa-IR" dirty="0" smtClean="0"/>
              <a:t>اصل اخلاقی در مرحله اجرای تحقیقات بر روی انسانها و غیر انسانها</a:t>
            </a:r>
          </a:p>
          <a:p>
            <a:pPr lvl="1"/>
            <a:r>
              <a:rPr lang="fa-IR" dirty="0" smtClean="0"/>
              <a:t>اخلاق در مرحله نگارش و چاپ نتایج</a:t>
            </a:r>
          </a:p>
          <a:p>
            <a:pPr lvl="1"/>
            <a:r>
              <a:rPr lang="fa-IR" dirty="0" smtClean="0"/>
              <a:t>اخلاق در مراحل بعد از چاپ نتایج</a:t>
            </a:r>
            <a:endParaRPr lang="en-US" dirty="0" smtClean="0"/>
          </a:p>
          <a:p>
            <a:pPr lvl="1"/>
            <a:endParaRPr lang="fa-IR" dirty="0" smtClean="0"/>
          </a:p>
          <a:p>
            <a:r>
              <a:rPr lang="fa-IR" dirty="0" smtClean="0"/>
              <a:t>بسیاری از بی اخلاقیها به دلیل ندانستن است و اگر محققین بدانند که در تحقیق باید به چه نکاتی توجه نمایند قطعاً در بسیاری از موارد جلوی اشکالات گرفته خواهد شد.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688.WAV">
            <a:hlinkClick r:id="" action="ppaction://media"/>
          </p:cNvPr>
          <p:cNvPicPr>
            <a:picLocks noRot="1" noChangeAspect="1"/>
          </p:cNvPicPr>
          <p:nvPr>
            <a:wavAudioFile r:embed="rId1" name="~PP16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9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حق معنوی ایده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بایست به ایده های دیگران احترام گذاشت</a:t>
            </a:r>
          </a:p>
          <a:p>
            <a:r>
              <a:rPr lang="fa-IR" dirty="0" smtClean="0"/>
              <a:t>در صورت اقتباس از ایده ها حتماً ماخذ مورد استفاده ذکر شود و اگر لازم است کسب اجازه شود. </a:t>
            </a:r>
          </a:p>
          <a:p>
            <a:r>
              <a:rPr lang="fa-IR" dirty="0" smtClean="0"/>
              <a:t>ایده ها را باید مکتوب نمود و متناسب با نوع ایده در جایی به ثبت رساند</a:t>
            </a:r>
          </a:p>
          <a:p>
            <a:r>
              <a:rPr lang="fa-IR" dirty="0" smtClean="0"/>
              <a:t>صرف بیان یک ایده به معنای متوقف نمودن دیگران در تفکر و کار بر روی آن ایده نیست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429.WAV">
            <a:hlinkClick r:id="" action="ppaction://media"/>
          </p:cNvPr>
          <p:cNvPicPr>
            <a:picLocks noRot="1" noChangeAspect="1"/>
          </p:cNvPicPr>
          <p:nvPr>
            <a:wavAudioFile r:embed="rId1" name="~PP34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40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اصول و مبانی اخلاق پژوهش در انسان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اصل احترام به فرد (</a:t>
            </a:r>
            <a:r>
              <a:rPr lang="en-US" dirty="0" smtClean="0"/>
              <a:t>respect</a:t>
            </a:r>
            <a:r>
              <a:rPr lang="fa-IR" dirty="0" smtClean="0"/>
              <a:t>): به استقلال افراد توجه شود و از افرادی که استقلال کمتری دارند حمایت کافی به عمل آید</a:t>
            </a:r>
          </a:p>
          <a:p>
            <a:pPr marL="633412" indent="-514350">
              <a:buFont typeface="+mj-lt"/>
              <a:buAutoNum type="arabicPeriod"/>
            </a:pPr>
            <a:endParaRPr lang="fa-IR" dirty="0" smtClean="0"/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اصل خیررسانی (</a:t>
            </a:r>
            <a:r>
              <a:rPr lang="en-US" dirty="0" smtClean="0"/>
              <a:t>beneficence</a:t>
            </a:r>
            <a:r>
              <a:rPr lang="fa-IR" dirty="0" smtClean="0"/>
              <a:t>)</a:t>
            </a:r>
            <a:r>
              <a:rPr lang="en-US" dirty="0" smtClean="0"/>
              <a:t>:</a:t>
            </a:r>
            <a:r>
              <a:rPr lang="fa-IR" dirty="0" smtClean="0"/>
              <a:t> یعنی به حداکثر رساندن سود و به حداقل رساندن ضرر</a:t>
            </a:r>
          </a:p>
          <a:p>
            <a:pPr marL="633412" indent="-514350">
              <a:buFont typeface="+mj-lt"/>
              <a:buAutoNum type="arabicPeriod"/>
            </a:pPr>
            <a:endParaRPr lang="fa-IR" dirty="0" smtClean="0"/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اصل عدالت (</a:t>
            </a:r>
            <a:r>
              <a:rPr lang="en-US" dirty="0" smtClean="0"/>
              <a:t>justice</a:t>
            </a:r>
            <a:r>
              <a:rPr lang="fa-IR" dirty="0" smtClean="0"/>
              <a:t>): یعنی به چه کسی زیان وارد می شود و از نتایج تحقیق چه کسی سود خواهد برد</a:t>
            </a:r>
          </a:p>
          <a:p>
            <a:pPr marL="633412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69.WAV">
            <a:hlinkClick r:id="" action="ppaction://media"/>
          </p:cNvPr>
          <p:cNvPicPr>
            <a:picLocks noRot="1" noChangeAspect="1"/>
          </p:cNvPicPr>
          <p:nvPr>
            <a:wavAudioFile r:embed="rId1" name="~PP30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71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رضایت آگاهانه (</a:t>
            </a:r>
            <a:r>
              <a:rPr lang="en-US" dirty="0" smtClean="0"/>
              <a:t>informed consent</a:t>
            </a:r>
            <a:r>
              <a:rPr lang="fa-IR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5357826"/>
          </a:xfrm>
        </p:spPr>
        <p:txBody>
          <a:bodyPr/>
          <a:lstStyle/>
          <a:p>
            <a:r>
              <a:rPr lang="fa-IR" dirty="0" smtClean="0"/>
              <a:t>منتج از اصل احترام به فرد است. باید برای آزمودنی قابل درک بوده و مختار بودن آزمودنی را برای شرکت در مطالعه نشان دهد</a:t>
            </a:r>
          </a:p>
          <a:p>
            <a:r>
              <a:rPr lang="fa-IR" dirty="0" smtClean="0"/>
              <a:t>در یک رضایت نامه آگاهانه باید موارد زیر وجود داشته باشد</a:t>
            </a:r>
          </a:p>
          <a:p>
            <a:pPr lvl="1"/>
            <a:r>
              <a:rPr lang="fa-IR" dirty="0" smtClean="0"/>
              <a:t>اهداف تحقیق</a:t>
            </a:r>
          </a:p>
          <a:p>
            <a:pPr lvl="1"/>
            <a:r>
              <a:rPr lang="fa-IR" dirty="0" smtClean="0"/>
              <a:t>علت برگزیدن آزمودنی</a:t>
            </a:r>
          </a:p>
          <a:p>
            <a:pPr lvl="1"/>
            <a:r>
              <a:rPr lang="fa-IR" dirty="0" smtClean="0"/>
              <a:t>توصیف کلی روش پژوهش</a:t>
            </a:r>
          </a:p>
          <a:p>
            <a:pPr lvl="1"/>
            <a:r>
              <a:rPr lang="fa-IR" dirty="0" smtClean="0"/>
              <a:t>توصیف کلی منفعت و زیان احتمالی</a:t>
            </a:r>
          </a:p>
          <a:p>
            <a:pPr lvl="1"/>
            <a:r>
              <a:rPr lang="fa-IR" dirty="0" smtClean="0"/>
              <a:t>آگاه سازی از روشهای درمانی جایگزین</a:t>
            </a:r>
          </a:p>
          <a:p>
            <a:pPr lvl="1"/>
            <a:r>
              <a:rPr lang="fa-IR" dirty="0" smtClean="0"/>
              <a:t>شیوه حفظ اسرار در تحقیق</a:t>
            </a:r>
          </a:p>
          <a:p>
            <a:pPr lvl="1"/>
            <a:r>
              <a:rPr lang="fa-IR" dirty="0" smtClean="0"/>
              <a:t>معرفی روشها و یا منابعی برای کسب بیشتر اطلاعات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3019.WAV">
            <a:hlinkClick r:id="" action="ppaction://media"/>
          </p:cNvPr>
          <p:cNvPicPr>
            <a:picLocks noRot="1" noChangeAspect="1"/>
          </p:cNvPicPr>
          <p:nvPr>
            <a:wavAudioFile r:embed="rId1" name="~PP30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7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زیانهای تحقیق برای آزمودنی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ضررهای جسمی</a:t>
            </a:r>
          </a:p>
          <a:p>
            <a:r>
              <a:rPr lang="fa-IR" dirty="0" smtClean="0"/>
              <a:t>روحی-روانی</a:t>
            </a:r>
          </a:p>
          <a:p>
            <a:r>
              <a:rPr lang="fa-IR" dirty="0" smtClean="0"/>
              <a:t>اقتصادی</a:t>
            </a:r>
          </a:p>
          <a:p>
            <a:r>
              <a:rPr lang="fa-IR" dirty="0" smtClean="0"/>
              <a:t>اجتماعی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938.WAV">
            <a:hlinkClick r:id="" action="ppaction://media"/>
          </p:cNvPr>
          <p:cNvPicPr>
            <a:picLocks noRot="1" noChangeAspect="1"/>
          </p:cNvPicPr>
          <p:nvPr>
            <a:wavAudioFile r:embed="rId1" name="~PP9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7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مبانی اخلاقی در تحقیقات بر روی غیر انسان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گزینش حیوانات آزمایشگاهی</a:t>
            </a:r>
          </a:p>
          <a:p>
            <a:r>
              <a:rPr lang="fa-IR" dirty="0" smtClean="0"/>
              <a:t>شیوه انجام مداخلات بر روی حیوانات آزمایشگاهی</a:t>
            </a:r>
          </a:p>
          <a:p>
            <a:r>
              <a:rPr lang="fa-IR" dirty="0" smtClean="0"/>
              <a:t>شیوه از بین بردن حیوانات آزمایشگاهی بعد از اتمام تحقیق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2788.WAV">
            <a:hlinkClick r:id="" action="ppaction://media"/>
          </p:cNvPr>
          <p:cNvPicPr>
            <a:picLocks noRot="1" noChangeAspect="1"/>
          </p:cNvPicPr>
          <p:nvPr>
            <a:wavAudioFile r:embed="rId1" name="~PP27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4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اخلاق در نگارش و انتشار یافته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چه کسی موالف و نویسنده است؟</a:t>
            </a:r>
          </a:p>
          <a:p>
            <a:pPr lvl="1"/>
            <a:r>
              <a:rPr lang="en-US" dirty="0" smtClean="0"/>
              <a:t>Ghost author</a:t>
            </a:r>
          </a:p>
          <a:p>
            <a:pPr lvl="1"/>
            <a:r>
              <a:rPr lang="en-US" dirty="0" smtClean="0"/>
              <a:t>Gifted author</a:t>
            </a:r>
          </a:p>
          <a:p>
            <a:pPr lvl="1"/>
            <a:r>
              <a:rPr lang="en-US" dirty="0" smtClean="0"/>
              <a:t>Guest author</a:t>
            </a:r>
          </a:p>
          <a:p>
            <a:r>
              <a:rPr lang="fa-IR" dirty="0" smtClean="0"/>
              <a:t>از چه کسی باید در تشکرات نام برد؟</a:t>
            </a:r>
          </a:p>
          <a:p>
            <a:endParaRPr lang="fa-IR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495.WAV">
            <a:hlinkClick r:id="" action="ppaction://media"/>
          </p:cNvPr>
          <p:cNvPicPr>
            <a:picLocks noRot="1" noChangeAspect="1"/>
          </p:cNvPicPr>
          <p:nvPr>
            <a:wavAudioFile r:embed="rId1" name="~PP49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901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سرقت علمی، دروغ علمی و تحریف علمی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8929718" cy="4625975"/>
          </a:xfrm>
        </p:spPr>
        <p:txBody>
          <a:bodyPr/>
          <a:lstStyle/>
          <a:p>
            <a:pPr algn="l" rtl="0"/>
            <a:r>
              <a:rPr lang="en-US" sz="2800" b="1" dirty="0" smtClean="0"/>
              <a:t>Plagiarism</a:t>
            </a:r>
            <a:r>
              <a:rPr lang="en-US" sz="2800" dirty="0" smtClean="0"/>
              <a:t>: the unauthorized use or close imitation of the language and thoughts of another author and the representation of them as one's own original work. </a:t>
            </a:r>
            <a:r>
              <a:rPr lang="en-US" sz="2000" dirty="0" smtClean="0"/>
              <a:t>(</a:t>
            </a:r>
            <a:r>
              <a:rPr lang="en-US" sz="2000" dirty="0" smtClean="0">
                <a:hlinkClick r:id="rId4"/>
              </a:rPr>
              <a:t>www.dictionary.com</a:t>
            </a:r>
            <a:r>
              <a:rPr lang="en-US" sz="2000" dirty="0" smtClean="0"/>
              <a:t>)</a:t>
            </a:r>
          </a:p>
          <a:p>
            <a:pPr algn="l" rtl="0"/>
            <a:r>
              <a:rPr lang="en-US" sz="2800" b="1" dirty="0" smtClean="0"/>
              <a:t>Fabrication</a:t>
            </a:r>
            <a:r>
              <a:rPr lang="en-US" sz="2800" dirty="0" smtClean="0"/>
              <a:t>: a lie (also called prevarication, falsehood) is a type of deception in the form of an untruthful statement, especially with the intention to deceive others (</a:t>
            </a:r>
            <a:r>
              <a:rPr lang="en-US" sz="2000" dirty="0" smtClean="0">
                <a:hlinkClick r:id="rId4"/>
              </a:rPr>
              <a:t>Wikipedia</a:t>
            </a:r>
            <a:r>
              <a:rPr lang="en-US" sz="2800" dirty="0" smtClean="0"/>
              <a:t>)</a:t>
            </a:r>
          </a:p>
          <a:p>
            <a:pPr algn="l" rtl="0"/>
            <a:r>
              <a:rPr lang="en-US" sz="2800" b="1" dirty="0" smtClean="0"/>
              <a:t>Falsification</a:t>
            </a:r>
            <a:r>
              <a:rPr lang="en-US" sz="2800" dirty="0" smtClean="0"/>
              <a:t>: The act of falsifying, or making false; a counterfeiting; the giving to a thing an appearance of something which it is not (</a:t>
            </a:r>
            <a:r>
              <a:rPr lang="en-US" sz="2000" dirty="0" smtClean="0">
                <a:hlinkClick r:id="rId4"/>
              </a:rPr>
              <a:t>www.dictionary.com</a:t>
            </a:r>
            <a:r>
              <a:rPr lang="en-US" sz="2800" dirty="0" smtClean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علی اکبر حقدوست</a:t>
            </a:r>
            <a:endParaRPr lang="en-US" dirty="0"/>
          </a:p>
        </p:txBody>
      </p:sp>
      <p:pic>
        <p:nvPicPr>
          <p:cNvPr id="5" name="~PP1914.WAV">
            <a:hlinkClick r:id="" action="ppaction://media"/>
          </p:cNvPr>
          <p:cNvPicPr>
            <a:picLocks noRot="1" noChangeAspect="1"/>
          </p:cNvPicPr>
          <p:nvPr>
            <a:wavAudioFile r:embed="rId1" name="~PP191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6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900</TotalTime>
  <Words>556</Words>
  <Application>Microsoft Office PowerPoint</Application>
  <PresentationFormat>On-screen Show (4:3)</PresentationFormat>
  <Paragraphs>78</Paragraphs>
  <Slides>9</Slides>
  <Notes>9</Notes>
  <HiddenSlides>0</HiddenSlides>
  <MMClips>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روش شناسي پژوهش در آموزش</vt:lpstr>
      <vt:lpstr>روش شناسي پژوهشهای کمی (12)  اخلاق پژوهش</vt:lpstr>
      <vt:lpstr>جایگاه مبانی اخلاقی در پژوهش</vt:lpstr>
      <vt:lpstr>حق معنوی ایده ها</vt:lpstr>
      <vt:lpstr>اصول و مبانی اخلاق پژوهش در انسان</vt:lpstr>
      <vt:lpstr>رضایت آگاهانه (informed consent)</vt:lpstr>
      <vt:lpstr>زیانهای تحقیق برای آزمودنی</vt:lpstr>
      <vt:lpstr>مبانی اخلاقی در تحقیقات بر روی غیر انسان</vt:lpstr>
      <vt:lpstr>اخلاق در نگارش و انتشار یافته ها</vt:lpstr>
      <vt:lpstr>سرقت علمی، دروغ علمی و تحریف علمی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539</cp:revision>
  <dcterms:created xsi:type="dcterms:W3CDTF">2010-01-27T16:56:38Z</dcterms:created>
  <dcterms:modified xsi:type="dcterms:W3CDTF">2010-02-19T20:52:28Z</dcterms:modified>
</cp:coreProperties>
</file>