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879" autoAdjust="0"/>
    <p:restoredTop sz="94660"/>
  </p:normalViewPr>
  <p:slideViewPr>
    <p:cSldViewPr>
      <p:cViewPr varScale="1">
        <p:scale>
          <a:sx n="70" d="100"/>
          <a:sy n="70" d="100"/>
        </p:scale>
        <p:origin x="-8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2/24/2010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2/24/2010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86C1F-4854-4B70-9D86-A12877F7DF19}" type="datetime1">
              <a:rPr lang="en-US" smtClean="0"/>
              <a:pPr>
                <a:defRPr/>
              </a:pPr>
              <a:t>2/24/2010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A6FA4-6BBA-499B-B973-AF9A4BC173CF}" type="datetime1">
              <a:rPr lang="en-US" smtClean="0"/>
              <a:pPr>
                <a:defRPr/>
              </a:pPr>
              <a:t>2/24/2010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A3ABE-8227-43E7-AD99-9CC8450C87AC}" type="datetime1">
              <a:rPr lang="en-US" smtClean="0"/>
              <a:pPr>
                <a:defRPr/>
              </a:pPr>
              <a:t>2/24/2010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9C439-6A40-42A8-9160-5A5ADFEF06E0}" type="datetime1">
              <a:rPr lang="en-US" smtClean="0"/>
              <a:pPr>
                <a:defRPr/>
              </a:pPr>
              <a:t>2/24/2010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EC576-C5AB-4BE7-938F-738C08BC9A1F}" type="datetime1">
              <a:rPr lang="en-US" smtClean="0"/>
              <a:pPr>
                <a:defRPr/>
              </a:pPr>
              <a:t>2/24/2010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8A5A2-7613-45DE-A45F-B52451EB7DC5}" type="datetime1">
              <a:rPr lang="en-US" smtClean="0"/>
              <a:pPr>
                <a:defRPr/>
              </a:pPr>
              <a:t>2/24/2010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8393D-1555-4FBE-9D69-D52E980F3883}" type="datetime1">
              <a:rPr lang="en-US" smtClean="0"/>
              <a:pPr>
                <a:defRPr/>
              </a:pPr>
              <a:t>2/24/2010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8C208-C26B-4F2C-B968-20CE4E69E493}" type="datetime1">
              <a:rPr lang="en-US" smtClean="0"/>
              <a:pPr>
                <a:defRPr/>
              </a:pPr>
              <a:t>2/24/2010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5A4EF-1D4D-47E3-A52D-C0B0582284E5}" type="datetime1">
              <a:rPr lang="en-US" smtClean="0"/>
              <a:pPr>
                <a:defRPr/>
              </a:pPr>
              <a:t>2/24/2010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0286A-F6F4-41C3-8622-4753B0943167}" type="datetime1">
              <a:rPr lang="en-US" smtClean="0"/>
              <a:pPr>
                <a:defRPr/>
              </a:pPr>
              <a:t>2/24/2010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77FF8-8432-4FF8-9698-76E39B3C043D}" type="datetime1">
              <a:rPr lang="en-US" smtClean="0"/>
              <a:pPr>
                <a:defRPr/>
              </a:pPr>
              <a:t>2/24/2010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CA6C782-50FC-4A4F-863E-79178C53F1A0}" type="datetime1">
              <a:rPr lang="en-US" smtClean="0"/>
              <a:pPr>
                <a:defRPr/>
              </a:pPr>
              <a:t>2/24/2010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14620"/>
            <a:ext cx="8077200" cy="2314580"/>
          </a:xfrm>
        </p:spPr>
        <p:txBody>
          <a:bodyPr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sz="3600" b="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روش شناسي پژوهشهای کمی (2)</a:t>
            </a:r>
            <a: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u="sng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fa-IR" sz="36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a-IR" sz="540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انتخاب عنوان</a:t>
            </a:r>
            <a:endParaRPr lang="en-US" sz="3600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  <p:pic>
        <p:nvPicPr>
          <p:cNvPr id="8" name="~PP3940.WAV">
            <a:hlinkClick r:id="" action="ppaction://media"/>
          </p:cNvPr>
          <p:cNvPicPr>
            <a:picLocks noRot="1" noChangeAspect="1"/>
          </p:cNvPicPr>
          <p:nvPr>
            <a:wavAudioFile r:embed="rId1" name="~PP3940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9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حیطه/ موضوع/ عنوان تحقیق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774825"/>
            <a:ext cx="8643998" cy="4625975"/>
          </a:xfrm>
        </p:spPr>
        <p:txBody>
          <a:bodyPr/>
          <a:lstStyle/>
          <a:p>
            <a:r>
              <a:rPr lang="fa-IR" dirty="0" smtClean="0"/>
              <a:t>برای انتخاب موضوع باید دید وسیع داشت و ابتدا حیطه تحقیق (</a:t>
            </a:r>
            <a:r>
              <a:rPr lang="en-US" dirty="0" smtClean="0"/>
              <a:t>area</a:t>
            </a:r>
            <a:r>
              <a:rPr lang="fa-IR" dirty="0" smtClean="0"/>
              <a:t>) را شناسایی نمود، در مرحله بعد موضوع تحقیق (</a:t>
            </a:r>
            <a:r>
              <a:rPr lang="en-US" dirty="0" smtClean="0"/>
              <a:t>subject</a:t>
            </a:r>
            <a:r>
              <a:rPr lang="fa-IR" dirty="0" smtClean="0"/>
              <a:t>)</a:t>
            </a:r>
            <a:r>
              <a:rPr lang="en-US" dirty="0" smtClean="0"/>
              <a:t> </a:t>
            </a:r>
            <a:r>
              <a:rPr lang="fa-IR" dirty="0" smtClean="0"/>
              <a:t> را یافت و در انتها عنوان (</a:t>
            </a:r>
            <a:r>
              <a:rPr lang="en-US" dirty="0" smtClean="0"/>
              <a:t>topic</a:t>
            </a:r>
            <a:r>
              <a:rPr lang="fa-IR" dirty="0" smtClean="0"/>
              <a:t>) را نوشت</a:t>
            </a:r>
          </a:p>
          <a:p>
            <a:endParaRPr lang="fa-IR" dirty="0" smtClean="0"/>
          </a:p>
          <a:p>
            <a:pPr>
              <a:buNone/>
            </a:pPr>
            <a:r>
              <a:rPr lang="fa-IR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مثال</a:t>
            </a:r>
            <a:endParaRPr lang="fa-IR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a-IR" dirty="0" smtClean="0"/>
              <a:t>حیطه: ارزیابی شیوه تدریس اساتید</a:t>
            </a:r>
          </a:p>
          <a:p>
            <a:pPr lvl="1"/>
            <a:r>
              <a:rPr lang="fa-IR" dirty="0" smtClean="0"/>
              <a:t>موضوع: سنجش قدرت بیان اساتید بر اساس نظر دانشجویان</a:t>
            </a:r>
          </a:p>
          <a:p>
            <a:pPr lvl="2"/>
            <a:r>
              <a:rPr lang="fa-IR" dirty="0" smtClean="0"/>
              <a:t>عنوان: تعیین مشخصات موثر شخصیتی مدرسین در انتقال مفاهیم درسی از دیدگاه دانشجویان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6" name="~PP3493.WAV">
            <a:hlinkClick r:id="" action="ppaction://media"/>
          </p:cNvPr>
          <p:cNvPicPr>
            <a:picLocks noRot="1" noChangeAspect="1"/>
          </p:cNvPicPr>
          <p:nvPr>
            <a:wavAudioFile r:embed="rId1" name="~PP349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191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یافتن حیطه و موضوع تحقیق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یکی از بزرگترین مشکلات بر سر راه تحقیق نداشتن ایده است.</a:t>
            </a:r>
          </a:p>
          <a:p>
            <a:endParaRPr lang="fa-IR" dirty="0" smtClean="0"/>
          </a:p>
          <a:p>
            <a:r>
              <a:rPr lang="fa-IR" dirty="0" smtClean="0"/>
              <a:t>یافتن موضوع خوب تحقیق یک هنر بسیار مهم و نوعی نبوغ است. بدون داشتن این فرامهارت و صرف خواندن و یادگرفتن روش تحقیق هرگز انسان را محقق نخواهد کرد.</a:t>
            </a:r>
          </a:p>
          <a:p>
            <a:endParaRPr lang="fa-IR" dirty="0" smtClean="0"/>
          </a:p>
          <a:p>
            <a:r>
              <a:rPr lang="fa-IR" dirty="0" smtClean="0"/>
              <a:t>ذهن پژوهشگر باید با دیدن هر مشکل و با خواندن هر مطلب علمی، دهها موضوع جدید برای تحقیق را بیافریند.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6" name="~PP2084.WAV">
            <a:hlinkClick r:id="" action="ppaction://media"/>
          </p:cNvPr>
          <p:cNvPicPr>
            <a:picLocks noRot="1" noChangeAspect="1"/>
          </p:cNvPicPr>
          <p:nvPr>
            <a:wavAudioFile r:embed="rId1" name="~PP208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173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یافتن حیطه و موضوع تحقیق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00174"/>
            <a:ext cx="9144000" cy="4625975"/>
          </a:xfrm>
        </p:spPr>
        <p:txBody>
          <a:bodyPr/>
          <a:lstStyle/>
          <a:p>
            <a:r>
              <a:rPr lang="fa-IR" dirty="0" smtClean="0"/>
              <a:t>برای بارور نمودن ذهن در یافتن موضوع مناسب تحقیق بایست</a:t>
            </a:r>
          </a:p>
          <a:p>
            <a:pPr lvl="1"/>
            <a:r>
              <a:rPr lang="fa-IR" dirty="0" smtClean="0"/>
              <a:t> زیاد مطالعه نمود و مقالات و مجلات را مرور نموده و عناوین تحقیق دیگران را با دقت برانداز نمود.</a:t>
            </a:r>
          </a:p>
          <a:p>
            <a:pPr lvl="1"/>
            <a:r>
              <a:rPr lang="fa-IR" dirty="0" smtClean="0"/>
              <a:t>سعی نمود ذهنی کل نگر داشت. اجزا را در کنار هم قرار داده و تصویر ذهنی مناسبی از حیطه و یا حیطه های علمی مرتبط بوجود آورد</a:t>
            </a:r>
          </a:p>
          <a:p>
            <a:pPr lvl="1"/>
            <a:r>
              <a:rPr lang="fa-IR" dirty="0" smtClean="0"/>
              <a:t>در یافتن خلاها و ایجاد شبه در مطالب علمی تلاش نمود</a:t>
            </a:r>
          </a:p>
          <a:p>
            <a:pPr lvl="1"/>
            <a:r>
              <a:rPr lang="fa-IR" dirty="0" smtClean="0"/>
              <a:t>تخیل علمی داشت</a:t>
            </a:r>
          </a:p>
          <a:p>
            <a:pPr lvl="1"/>
            <a:r>
              <a:rPr lang="fa-IR" dirty="0" smtClean="0"/>
              <a:t>دور را نگاه نمود</a:t>
            </a:r>
          </a:p>
          <a:p>
            <a:pPr lvl="1"/>
            <a:r>
              <a:rPr lang="fa-IR" dirty="0" smtClean="0"/>
              <a:t>در مجادلات و بحثها علمی شرکت فعال داشت. شنونده و یا خواننده صرف بودن کافی نیست</a:t>
            </a:r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6" name="~PP2845.WAV">
            <a:hlinkClick r:id="" action="ppaction://media"/>
          </p:cNvPr>
          <p:cNvPicPr>
            <a:picLocks noRot="1" noChangeAspect="1"/>
          </p:cNvPicPr>
          <p:nvPr>
            <a:wavAudioFile r:embed="rId1" name="~PP284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9487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8929718" cy="1252728"/>
          </a:xfrm>
        </p:spPr>
        <p:txBody>
          <a:bodyPr>
            <a:noAutofit/>
          </a:bodyPr>
          <a:lstStyle/>
          <a:p>
            <a:pPr marL="355600" indent="-355600"/>
            <a:r>
              <a:rPr lang="fa-IR" sz="3600" dirty="0" smtClean="0"/>
              <a:t>یک مثال</a:t>
            </a:r>
            <a:br>
              <a:rPr lang="fa-IR" sz="3600" dirty="0" smtClean="0"/>
            </a:br>
            <a:r>
              <a:rPr lang="fa-IR" sz="2400" dirty="0" smtClean="0"/>
              <a:t>به نظرم شما در آموزش علوم پزشکی چه حیطه هایی را می توان تصور نمود؟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0" y="2285992"/>
            <a:ext cx="42862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fa-IR" sz="3200" dirty="0" smtClean="0">
                <a:cs typeface="B Zar" pitchFamily="2" charset="-78"/>
              </a:rPr>
              <a:t>برنامه ریزی درسی</a:t>
            </a:r>
          </a:p>
          <a:p>
            <a:pPr lvl="1">
              <a:buFont typeface="Arial" pitchFamily="34" charset="0"/>
              <a:buChar char="•"/>
            </a:pPr>
            <a:r>
              <a:rPr lang="fa-IR" sz="3200" dirty="0" smtClean="0">
                <a:cs typeface="B Zar" pitchFamily="2" charset="-78"/>
              </a:rPr>
              <a:t>مدیریت آموزش</a:t>
            </a:r>
          </a:p>
          <a:p>
            <a:pPr lvl="1">
              <a:buFont typeface="Arial" pitchFamily="34" charset="0"/>
              <a:buChar char="•"/>
            </a:pPr>
            <a:r>
              <a:rPr lang="fa-IR" sz="3200" dirty="0" smtClean="0">
                <a:cs typeface="B Zar" pitchFamily="2" charset="-78"/>
              </a:rPr>
              <a:t>شیوه تدریس</a:t>
            </a:r>
          </a:p>
          <a:p>
            <a:pPr lvl="1">
              <a:buFont typeface="Arial" pitchFamily="34" charset="0"/>
              <a:buChar char="•"/>
            </a:pPr>
            <a:r>
              <a:rPr lang="fa-IR" sz="3200" dirty="0" smtClean="0">
                <a:cs typeface="B Zar" pitchFamily="2" charset="-78"/>
              </a:rPr>
              <a:t>ارزیابی پیشرفت تحصیلی</a:t>
            </a:r>
          </a:p>
          <a:p>
            <a:pPr lvl="1">
              <a:buFont typeface="Arial" pitchFamily="34" charset="0"/>
              <a:buChar char="•"/>
            </a:pPr>
            <a:r>
              <a:rPr lang="fa-IR" sz="3200" dirty="0" smtClean="0">
                <a:cs typeface="B Zar" pitchFamily="2" charset="-78"/>
              </a:rPr>
              <a:t>منابع علمی و متون آموزشی</a:t>
            </a:r>
          </a:p>
          <a:p>
            <a:pPr lvl="1">
              <a:buFont typeface="Arial" pitchFamily="34" charset="0"/>
              <a:buChar char="•"/>
            </a:pPr>
            <a:r>
              <a:rPr lang="fa-IR" sz="3200" dirty="0" smtClean="0">
                <a:cs typeface="B Zar" pitchFamily="2" charset="-78"/>
              </a:rPr>
              <a:t>اقتصاد آموزش</a:t>
            </a:r>
          </a:p>
          <a:p>
            <a:pPr lvl="1">
              <a:buFont typeface="Arial" pitchFamily="34" charset="0"/>
              <a:buChar char="•"/>
            </a:pPr>
            <a:r>
              <a:rPr lang="fa-IR" sz="3200" dirty="0" smtClean="0">
                <a:cs typeface="B Zar" pitchFamily="2" charset="-78"/>
              </a:rPr>
              <a:t>انگیزش فرادهنده و فراگیرنده </a:t>
            </a:r>
          </a:p>
        </p:txBody>
      </p:sp>
      <p:sp>
        <p:nvSpPr>
          <p:cNvPr id="7" name="Rectangle 6"/>
          <p:cNvSpPr/>
          <p:nvPr/>
        </p:nvSpPr>
        <p:spPr>
          <a:xfrm>
            <a:off x="285720" y="1857364"/>
            <a:ext cx="40005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fa-IR" sz="3200" dirty="0" smtClean="0">
                <a:cs typeface="B Zar" pitchFamily="2" charset="-78"/>
              </a:rPr>
              <a:t>آموزش مداوم</a:t>
            </a:r>
          </a:p>
          <a:p>
            <a:pPr lvl="1">
              <a:buFont typeface="Arial" pitchFamily="34" charset="0"/>
              <a:buChar char="•"/>
            </a:pPr>
            <a:r>
              <a:rPr lang="fa-IR" sz="3200" dirty="0" smtClean="0">
                <a:cs typeface="B Zar" pitchFamily="2" charset="-78"/>
              </a:rPr>
              <a:t>مهارتهای یادگیری</a:t>
            </a:r>
          </a:p>
          <a:p>
            <a:pPr lvl="1">
              <a:buFont typeface="Arial" pitchFamily="34" charset="0"/>
              <a:buChar char="•"/>
            </a:pPr>
            <a:r>
              <a:rPr lang="fa-IR" sz="3200" dirty="0" smtClean="0">
                <a:cs typeface="B Zar" pitchFamily="2" charset="-78"/>
              </a:rPr>
              <a:t>خطاهای آموزش</a:t>
            </a:r>
          </a:p>
          <a:p>
            <a:pPr lvl="1">
              <a:buFont typeface="Arial" pitchFamily="34" charset="0"/>
              <a:buChar char="•"/>
            </a:pPr>
            <a:r>
              <a:rPr lang="fa-IR" sz="3200" dirty="0" smtClean="0">
                <a:cs typeface="B Zar" pitchFamily="2" charset="-78"/>
              </a:rPr>
              <a:t>گزینش دانشجو</a:t>
            </a:r>
          </a:p>
          <a:p>
            <a:pPr lvl="1">
              <a:buFont typeface="Arial" pitchFamily="34" charset="0"/>
              <a:buChar char="•"/>
            </a:pPr>
            <a:r>
              <a:rPr lang="fa-IR" sz="3200" dirty="0" smtClean="0">
                <a:cs typeface="B Zar" pitchFamily="2" charset="-78"/>
              </a:rPr>
              <a:t>اخلاق در آموزش</a:t>
            </a:r>
          </a:p>
          <a:p>
            <a:pPr lvl="1">
              <a:buFont typeface="Arial" pitchFamily="34" charset="0"/>
              <a:buChar char="•"/>
            </a:pPr>
            <a:r>
              <a:rPr lang="fa-IR" sz="3200" dirty="0" smtClean="0">
                <a:cs typeface="B Zar" pitchFamily="2" charset="-78"/>
              </a:rPr>
              <a:t>پژوهش در آموزش</a:t>
            </a:r>
          </a:p>
          <a:p>
            <a:pPr lvl="1">
              <a:buFont typeface="Arial" pitchFamily="34" charset="0"/>
              <a:buChar char="•"/>
            </a:pPr>
            <a:r>
              <a:rPr lang="fa-IR" sz="3200" dirty="0" smtClean="0">
                <a:cs typeface="B Zar" pitchFamily="2" charset="-78"/>
              </a:rPr>
              <a:t>اعتباربخشی دوره آموزشی</a:t>
            </a:r>
          </a:p>
          <a:p>
            <a:pPr lvl="1">
              <a:buFont typeface="Arial" pitchFamily="34" charset="0"/>
              <a:buChar char="•"/>
            </a:pPr>
            <a:r>
              <a:rPr lang="fa-IR" sz="3200" dirty="0" smtClean="0">
                <a:cs typeface="B Zar" pitchFamily="2" charset="-78"/>
              </a:rPr>
              <a:t>پایش و ارزشیابی</a:t>
            </a:r>
          </a:p>
          <a:p>
            <a:pPr lvl="1">
              <a:buFont typeface="Arial" pitchFamily="34" charset="0"/>
              <a:buChar char="•"/>
            </a:pPr>
            <a:r>
              <a:rPr lang="fa-IR" sz="3200" dirty="0" smtClean="0">
                <a:cs typeface="B Zar" pitchFamily="2" charset="-78"/>
              </a:rPr>
              <a:t> .....................  </a:t>
            </a:r>
          </a:p>
        </p:txBody>
      </p:sp>
      <p:pic>
        <p:nvPicPr>
          <p:cNvPr id="8" name="~PP1719.WAV">
            <a:hlinkClick r:id="" action="ppaction://media"/>
          </p:cNvPr>
          <p:cNvPicPr>
            <a:picLocks noRot="1" noChangeAspect="1"/>
          </p:cNvPicPr>
          <p:nvPr>
            <a:wavAudioFile r:embed="rId1" name="~PP171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421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مشخصات موضوع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نو و بدیع بودن (نقطه مقابل تکراری بودن)</a:t>
            </a:r>
          </a:p>
          <a:p>
            <a:r>
              <a:rPr lang="fa-IR" dirty="0" smtClean="0"/>
              <a:t>کاربردی بودن</a:t>
            </a:r>
          </a:p>
          <a:p>
            <a:r>
              <a:rPr lang="fa-IR" dirty="0" smtClean="0"/>
              <a:t>جذبیت</a:t>
            </a:r>
          </a:p>
          <a:p>
            <a:r>
              <a:rPr lang="fa-IR" dirty="0" smtClean="0"/>
              <a:t>مورد توجه افراد صاحب نظر بودن</a:t>
            </a:r>
          </a:p>
          <a:p>
            <a:r>
              <a:rPr lang="fa-IR" dirty="0" smtClean="0"/>
              <a:t>قابل انجام بودن</a:t>
            </a:r>
          </a:p>
          <a:p>
            <a:r>
              <a:rPr lang="fa-IR" dirty="0" smtClean="0"/>
              <a:t>نداشتن مشکل اخلاقی</a:t>
            </a:r>
          </a:p>
          <a:p>
            <a:r>
              <a:rPr lang="fa-IR" dirty="0" smtClean="0"/>
              <a:t>باصرفه بودن</a:t>
            </a:r>
          </a:p>
          <a:p>
            <a:r>
              <a:rPr lang="fa-IR" dirty="0" smtClean="0"/>
              <a:t>علمی بودن</a:t>
            </a:r>
          </a:p>
          <a:p>
            <a:r>
              <a:rPr lang="fa-IR" dirty="0" smtClean="0"/>
              <a:t>قابل درک برای مخاطبین</a:t>
            </a:r>
          </a:p>
          <a:p>
            <a:endParaRPr lang="fa-IR" dirty="0" smtClean="0"/>
          </a:p>
          <a:p>
            <a:endParaRPr lang="fa-IR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6" name="~PP2533.WAV">
            <a:hlinkClick r:id="" action="ppaction://media"/>
          </p:cNvPr>
          <p:cNvPicPr>
            <a:picLocks noRot="1" noChangeAspect="1"/>
          </p:cNvPicPr>
          <p:nvPr>
            <a:wavAudioFile r:embed="rId1" name="~PP253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86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مشخصات عنوان مناسب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جامع بودن</a:t>
            </a:r>
          </a:p>
          <a:p>
            <a:r>
              <a:rPr lang="fa-IR" dirty="0" smtClean="0"/>
              <a:t>کوتاه و مختصر بودن</a:t>
            </a:r>
          </a:p>
          <a:p>
            <a:r>
              <a:rPr lang="fa-IR" dirty="0" smtClean="0"/>
              <a:t>خبری بودن</a:t>
            </a:r>
          </a:p>
          <a:p>
            <a:r>
              <a:rPr lang="fa-IR" dirty="0" smtClean="0"/>
              <a:t>در صورت نیاز داشتن زمان و مکان</a:t>
            </a:r>
          </a:p>
          <a:p>
            <a:r>
              <a:rPr lang="fa-IR" dirty="0" smtClean="0"/>
              <a:t>جذاب بودن</a:t>
            </a:r>
          </a:p>
          <a:p>
            <a:r>
              <a:rPr lang="fa-IR" dirty="0" smtClean="0"/>
              <a:t>رعایت جنبه های اخلاقی</a:t>
            </a:r>
          </a:p>
          <a:p>
            <a:r>
              <a:rPr lang="fa-IR" dirty="0" smtClean="0"/>
              <a:t>خنثی بودن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6" name="~PP591.WAV">
            <a:hlinkClick r:id="" action="ppaction://media"/>
          </p:cNvPr>
          <p:cNvPicPr>
            <a:picLocks noRot="1" noChangeAspect="1"/>
          </p:cNvPicPr>
          <p:nvPr>
            <a:wavAudioFile r:embed="rId1" name="~PP5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353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چگونه عنوان تحقیق نوشته شود؟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85926"/>
            <a:ext cx="9144000" cy="4625975"/>
          </a:xfrm>
        </p:spPr>
        <p:txBody>
          <a:bodyPr/>
          <a:lstStyle/>
          <a:p>
            <a:r>
              <a:rPr lang="fa-IR" dirty="0" smtClean="0"/>
              <a:t>ابتدا به کاملترین شکل ممکن عنوان خود را بنویسید و بعد سعی نمایید به ترتیب تک تک کلمات عنوان نوشته شده را بپوشانید؛ در صورتی که پوشاندن یک کلمه از عنوان معنا و مفهوم آن را ناقص ننمود بدانید که آن کلمه زائد است و لذا بیان آن ضرورتی ندارد. فقط کلماتی را نگاه دارید که حذف آنها معنای عبارت را از بین می برد.</a:t>
            </a:r>
          </a:p>
          <a:p>
            <a:r>
              <a:rPr lang="fa-IR" dirty="0" smtClean="0"/>
              <a:t>بهتر است عنوان با کلماتی مانند ”بررسی“، ”ارزیابی“، ”سنجش“ و </a:t>
            </a:r>
            <a:r>
              <a:rPr lang="fa-IR" smtClean="0"/>
              <a:t>یا کلمات </a:t>
            </a:r>
            <a:r>
              <a:rPr lang="fa-IR" dirty="0" smtClean="0"/>
              <a:t>مشابه شروع شود</a:t>
            </a:r>
          </a:p>
          <a:p>
            <a:r>
              <a:rPr lang="fa-IR" dirty="0" smtClean="0"/>
              <a:t>بیان زمان و مکان تحقیق در عنوان فقط در صورتی ضرورت دارد که پاسخ به سوال تحقیق در زمانها و مکانهای مختلف تغییر یابد.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6" name="~PP3323.WAV">
            <a:hlinkClick r:id="" action="ppaction://media"/>
          </p:cNvPr>
          <p:cNvPicPr>
            <a:picLocks noRot="1" noChangeAspect="1"/>
          </p:cNvPicPr>
          <p:nvPr>
            <a:wavAudioFile r:embed="rId1" name="~PP332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40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9144000" cy="1252728"/>
          </a:xfrm>
        </p:spPr>
        <p:txBody>
          <a:bodyPr>
            <a:normAutofit fontScale="90000"/>
          </a:bodyPr>
          <a:lstStyle/>
          <a:p>
            <a:r>
              <a:rPr lang="fa-IR" dirty="0" smtClean="0"/>
              <a:t>به نظر شما عناوین زیر دارای چه ایرادتی هستند؟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774825"/>
            <a:ext cx="8715436" cy="4625975"/>
          </a:xfrm>
        </p:spPr>
        <p:txBody>
          <a:bodyPr/>
          <a:lstStyle/>
          <a:p>
            <a:r>
              <a:rPr lang="fa-IR" dirty="0" smtClean="0"/>
              <a:t>رعایت اخلاق در آموزش: </a:t>
            </a:r>
            <a:r>
              <a:rPr lang="fa-IR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جامع نیست</a:t>
            </a:r>
            <a:endParaRPr lang="fa-IR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a-IR" dirty="0" smtClean="0"/>
              <a:t>بررسی قدرت ارتباط بین مهارتهای یادگیری مدرس در افزایش قدرت بیان و تدریس وی در آموزش به دانشجویان پزشکی: </a:t>
            </a:r>
            <a:r>
              <a:rPr lang="fa-IR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طولانی است، جذابیت ندارد، خنثی نیست، درک آن دشوار است</a:t>
            </a:r>
          </a:p>
          <a:p>
            <a:r>
              <a:rPr lang="fa-IR" dirty="0" smtClean="0"/>
              <a:t>بررسی فراوانی کری در نوزادان مادران مصرف کننده مواد مخدر خطرناک: </a:t>
            </a:r>
            <a:r>
              <a:rPr lang="fa-IR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جذابیت کم، کلمات تند و خشن، کلمه ناشنا بسیار زیباتر است</a:t>
            </a:r>
          </a:p>
          <a:p>
            <a:r>
              <a:rPr lang="fa-IR" dirty="0" smtClean="0"/>
              <a:t>ارزیابی میزان اثربخشی آموزش روش تحقیق از طریق خودآموزهای صوتی-تصویری برای دانشجویان دوره های کارشناسی ارشد: </a:t>
            </a:r>
            <a:r>
              <a:rPr lang="fa-IR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نسبتاً خوب و مناسب است ولی باز می توان آن را ساده تر نوشت</a:t>
            </a:r>
            <a:endParaRPr lang="en-US" sz="2800" i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6" name="~PP2901.WAV">
            <a:hlinkClick r:id="" action="ppaction://media"/>
          </p:cNvPr>
          <p:cNvPicPr>
            <a:picLocks noRot="1" noChangeAspect="1"/>
          </p:cNvPicPr>
          <p:nvPr>
            <a:wavAudioFile r:embed="rId1" name="~PP290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554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سوالاتی برای شما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4929222"/>
          </a:xfrm>
        </p:spPr>
        <p:txBody>
          <a:bodyPr/>
          <a:lstStyle/>
          <a:p>
            <a:r>
              <a:rPr lang="fa-IR" dirty="0" smtClean="0"/>
              <a:t>کمی تامل فرمایید و سعی نمایید نمره ای از بیست به توانمندی خود در نوشتن ایده های نو برای پژوهش بدهید؟</a:t>
            </a:r>
          </a:p>
          <a:p>
            <a:r>
              <a:rPr lang="fa-IR" dirty="0" smtClean="0"/>
              <a:t>حال برای برای اینکه مهارت خود را محک بزنید، سعی نمایید در رشته تخصصی خود در کمتر از 5 دقیقه چند موضوع تحقیق بنویسید که از نظر محتوا کاملاً از هم جدا باشند. </a:t>
            </a:r>
          </a:p>
          <a:p>
            <a:r>
              <a:rPr lang="fa-IR" dirty="0" smtClean="0"/>
              <a:t>لطفاً بر اساس معیارهای بیان شده در اسلاید شماره 6، موضوعات نوشته شده خود را ارزیابی نمایید.</a:t>
            </a:r>
          </a:p>
          <a:p>
            <a:r>
              <a:rPr lang="fa-IR" dirty="0" smtClean="0"/>
              <a:t>به ازای هر موضوع نوشته شده در مدت زمان ذکر شده، </a:t>
            </a:r>
            <a:r>
              <a:rPr lang="fa-IR" sz="2800" b="1" u="sng" dirty="0" smtClean="0"/>
              <a:t>حداکثر</a:t>
            </a:r>
            <a:r>
              <a:rPr lang="fa-IR" sz="2800" dirty="0" smtClean="0"/>
              <a:t> </a:t>
            </a:r>
            <a:r>
              <a:rPr lang="fa-IR" dirty="0" smtClean="0"/>
              <a:t>5 نمره به خود بدهید. یعنی اگر </a:t>
            </a:r>
            <a:r>
              <a:rPr lang="fa-IR" smtClean="0"/>
              <a:t>توانستید در </a:t>
            </a:r>
            <a:r>
              <a:rPr lang="fa-IR" dirty="0" smtClean="0"/>
              <a:t>5 دقیقه، حداقل 4  موضوع خوب، دقیق و جذاب را بیان فرمایید نمره شما 20 خواهد بود.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dirty="0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6" name="~PP2458.WAV">
            <a:hlinkClick r:id="" action="ppaction://media"/>
          </p:cNvPr>
          <p:cNvPicPr>
            <a:picLocks noRot="1" noChangeAspect="1"/>
          </p:cNvPicPr>
          <p:nvPr>
            <a:wavAudioFile r:embed="rId1" name="~PP245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9369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417</TotalTime>
  <Words>818</Words>
  <Application>Microsoft Office PowerPoint</Application>
  <PresentationFormat>On-screen Show (4:3)</PresentationFormat>
  <Paragraphs>112</Paragraphs>
  <Slides>10</Slides>
  <Notes>10</Notes>
  <HiddenSlides>0</HiddenSlides>
  <MMClips>10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روش شناسي پژوهش در آموزش</vt:lpstr>
      <vt:lpstr>روش شناسي پژوهشهای کمی (2)  انتخاب عنوان</vt:lpstr>
      <vt:lpstr>حیطه/ موضوع/ عنوان تحقیق</vt:lpstr>
      <vt:lpstr>یافتن حیطه و موضوع تحقیق (1)</vt:lpstr>
      <vt:lpstr>یافتن حیطه و موضوع تحقیق (2)</vt:lpstr>
      <vt:lpstr>یک مثال به نظرم شما در آموزش علوم پزشکی چه حیطه هایی را می توان تصور نمود؟</vt:lpstr>
      <vt:lpstr>مشخصات موضوع</vt:lpstr>
      <vt:lpstr>مشخصات عنوان مناسب</vt:lpstr>
      <vt:lpstr>چگونه عنوان تحقیق نوشته شود؟</vt:lpstr>
      <vt:lpstr>به نظر شما عناوین زیر دارای چه ایرادتی هستند؟</vt:lpstr>
      <vt:lpstr>سوالاتی برای شما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Ali Akbar Haghdoost</cp:lastModifiedBy>
  <cp:revision>121</cp:revision>
  <dcterms:created xsi:type="dcterms:W3CDTF">2010-01-27T16:56:38Z</dcterms:created>
  <dcterms:modified xsi:type="dcterms:W3CDTF">2010-02-24T20:32:24Z</dcterms:modified>
</cp:coreProperties>
</file>