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Default Extension="wav" ContentType="audio/wav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bookmarkIdSeed="3">
  <p:sldMasterIdLst>
    <p:sldMasterId id="2147483660" r:id="rId1"/>
  </p:sldMasterIdLst>
  <p:notesMasterIdLst>
    <p:notesMasterId r:id="rId7"/>
  </p:notesMasterIdLst>
  <p:handoutMasterIdLst>
    <p:handoutMasterId r:id="rId8"/>
  </p:handoutMasterIdLst>
  <p:sldIdLst>
    <p:sldId id="287" r:id="rId2"/>
    <p:sldId id="288" r:id="rId3"/>
    <p:sldId id="293" r:id="rId4"/>
    <p:sldId id="289" r:id="rId5"/>
    <p:sldId id="290" r:id="rId6"/>
  </p:sldIdLst>
  <p:sldSz cx="9144000" cy="6858000" type="screen4x3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</p:showPr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20879" autoAdjust="0"/>
    <p:restoredTop sz="94660"/>
  </p:normalViewPr>
  <p:slideViewPr>
    <p:cSldViewPr>
      <p:cViewPr varScale="1">
        <p:scale>
          <a:sx n="70" d="100"/>
          <a:sy n="70" d="100"/>
        </p:scale>
        <p:origin x="-88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4C43AE06-F16E-4201-8E57-C0AAF5567796}" type="datetimeFigureOut">
              <a:rPr lang="en-US"/>
              <a:pPr>
                <a:defRPr/>
              </a:pPr>
              <a:t>2/8/2010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fa-IR"/>
              <a:t>دانشگاه علوم پزشكي شيراز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25C70AAE-3447-4C04-AD66-DD204813452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F09DBF3F-D053-431F-B07A-3B50B7CA1C36}" type="datetimeFigureOut">
              <a:rPr lang="en-US"/>
              <a:pPr>
                <a:defRPr/>
              </a:pPr>
              <a:t>2/8/2010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fa-IR"/>
              <a:t>دانشگاه علوم پزشكي شيراز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CBB84F70-476E-4ED3-927E-A0E13519B7B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dt="0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64BACD-2DF2-465D-AE28-100304B61B0C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64BACD-2DF2-465D-AE28-100304B61B0C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دانشگاه علوم پزشكي شيراز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BB84F70-476E-4ED3-927E-A0E13519B7B4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64BACD-2DF2-465D-AE28-100304B61B0C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64BACD-2DF2-465D-AE28-100304B61B0C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ltGray">
          <a:xfrm>
            <a:off x="0" y="0"/>
            <a:ext cx="9144000" cy="513556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 bwMode="invGray">
          <a:xfrm>
            <a:off x="0" y="5127625"/>
            <a:ext cx="9144000" cy="46038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tIns="0" bIns="0" anchor="t"/>
          <a:lstStyle>
            <a:lvl1pPr algn="l">
              <a:defRPr sz="4700" b="1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26D0AB-C8E3-4DA2-A5CD-DF827DFB388C}" type="datetime1">
              <a:rPr lang="en-US" smtClean="0"/>
              <a:pPr>
                <a:defRPr/>
              </a:pPr>
              <a:t>2/8/2010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/>
              <a:t>علی اکبر حقدوست</a:t>
            </a: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BA851A-F884-49FD-8344-DE14BFD2E03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>
            <a:lvl1pPr algn="r" rtl="1">
              <a:defRPr>
                <a:cs typeface="B Zar" pitchFamily="2" charset="-78"/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 rtl="1">
              <a:defRPr>
                <a:cs typeface="B Zar" pitchFamily="2" charset="-78"/>
              </a:defRPr>
            </a:lvl1pPr>
            <a:lvl2pPr algn="r" rtl="1">
              <a:defRPr>
                <a:cs typeface="B Zar" pitchFamily="2" charset="-78"/>
              </a:defRPr>
            </a:lvl2pPr>
            <a:lvl3pPr algn="r" rtl="1">
              <a:defRPr>
                <a:cs typeface="B Zar" pitchFamily="2" charset="-78"/>
              </a:defRPr>
            </a:lvl3pPr>
            <a:lvl4pPr algn="r" rtl="1">
              <a:defRPr>
                <a:cs typeface="B Zar" pitchFamily="2" charset="-78"/>
              </a:defRPr>
            </a:lvl4pPr>
            <a:lvl5pPr algn="r" rtl="1">
              <a:defRPr>
                <a:cs typeface="B Zar" pitchFamily="2" charset="-78"/>
              </a:defRPr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7B1A20-9EC2-49CF-8E29-AC4B0236E1F1}" type="datetime1">
              <a:rPr lang="en-US" smtClean="0"/>
              <a:pPr>
                <a:defRPr/>
              </a:pPr>
              <a:t>2/8/2010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14500" y="6477000"/>
            <a:ext cx="5576888" cy="274638"/>
          </a:xfrm>
        </p:spPr>
        <p:txBody>
          <a:bodyPr/>
          <a:lstStyle>
            <a:lvl1pPr algn="r" rtl="1">
              <a:defRPr smtClean="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>
              <a:defRPr/>
            </a:pPr>
            <a:r>
              <a:rPr lang="fa-IR" smtClean="0"/>
              <a:t>علی اکبر حقدوست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DCD77C-200B-4F1D-8D04-2CDCDB447EF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ltGray">
          <a:xfrm>
            <a:off x="0" y="0"/>
            <a:ext cx="9144000" cy="260191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 bwMode="invGray">
          <a:xfrm>
            <a:off x="0" y="2601913"/>
            <a:ext cx="9144000" cy="46037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tIns="0" rIns="91440" bIns="0" anchor="b"/>
          <a:lstStyle>
            <a:lvl1pPr algn="l">
              <a:defRPr sz="4700" b="1" cap="none" baseline="0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D1C29A-ACEE-4363-9453-553FC4EB42C8}" type="datetime1">
              <a:rPr lang="en-US" smtClean="0"/>
              <a:pPr>
                <a:defRPr/>
              </a:pPr>
              <a:t>2/8/2010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/>
              <a:t>علی اکبر حقدوست</a:t>
            </a: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5FE610-8055-47A9-B692-AA00BA04B7C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0641A9-9CE7-44A2-943A-C7453732E037}" type="datetime1">
              <a:rPr lang="en-US" smtClean="0"/>
              <a:pPr>
                <a:defRPr/>
              </a:pPr>
              <a:t>2/8/2010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/>
              <a:t>علی اکبر حقدوست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B671D4-926A-4643-A790-A4FDCCCCC6D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CF8AD7-7EC3-4441-A517-50E649C02BD3}" type="datetime1">
              <a:rPr lang="en-US" smtClean="0"/>
              <a:pPr>
                <a:defRPr/>
              </a:pPr>
              <a:t>2/8/2010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/>
              <a:t>علی اکبر حقدوست</a:t>
            </a:r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EE887F-49BB-46B8-93A2-103995891FB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0882EC-84C1-449A-A927-230537B2FBCB}" type="datetime1">
              <a:rPr lang="en-US" smtClean="0"/>
              <a:pPr>
                <a:defRPr/>
              </a:pPr>
              <a:t>2/8/2010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/>
              <a:t>علی اکبر حقدوست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8462D1-7C4A-43A5-A101-4356541B13F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2F98D6-6C60-4035-9BB4-C5EA0FD44662}" type="datetime1">
              <a:rPr lang="en-US" smtClean="0"/>
              <a:pPr>
                <a:defRPr/>
              </a:pPr>
              <a:t>2/8/2010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/>
              <a:t>علی اکبر حقدوست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AEEBBB-BFED-48C5-9252-40D3EA69B37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 bwMode="invGray">
          <a:xfrm>
            <a:off x="2855913" y="0"/>
            <a:ext cx="46037" cy="145415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 bwMode="invGray">
          <a:xfrm>
            <a:off x="2855913" y="0"/>
            <a:ext cx="46037" cy="145415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0CD0F4-CBC0-4D8E-910E-7DD8268AE5CE}" type="datetime1">
              <a:rPr lang="en-US" smtClean="0"/>
              <a:pPr>
                <a:defRPr/>
              </a:pPr>
              <a:t>2/8/2010</a:t>
            </a:fld>
            <a:endParaRPr lang="en-US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/>
              <a:t>علی اکبر حقدوست</a:t>
            </a:r>
            <a:endParaRPr lang="en-US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4B1FAE-AE3A-4CF7-B738-63C2706A80D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855913" y="0"/>
            <a:ext cx="46037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 bwMode="invGray">
          <a:xfrm>
            <a:off x="2855913" y="0"/>
            <a:ext cx="46037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>
          <a:xfrm>
            <a:off x="165100" y="1169988"/>
            <a:ext cx="2522538" cy="20161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DF6365-7321-4DEA-A1AB-4F6BFF9850B0}" type="datetime1">
              <a:rPr lang="en-US" smtClean="0"/>
              <a:pPr>
                <a:defRPr/>
              </a:pPr>
              <a:t>2/8/2010</a:t>
            </a:fld>
            <a:endParaRPr lang="en-US" dirty="0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35300" y="1169988"/>
            <a:ext cx="5194300" cy="201612"/>
          </a:xfrm>
        </p:spPr>
        <p:txBody>
          <a:bodyPr/>
          <a:lstStyle>
            <a:lvl1pPr>
              <a:defRPr smtClean="0"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pPr>
              <a:defRPr/>
            </a:pPr>
            <a:r>
              <a:rPr lang="fa-IR" smtClean="0"/>
              <a:t>علی اکبر حقدوست</a:t>
            </a:r>
            <a:endParaRPr lang="en-US" dirty="0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39138" y="1169988"/>
            <a:ext cx="733425" cy="20161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FDAB93-D311-46FC-8136-FA0D19365F5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A3C630-6281-4267-B102-D9A125FA2888}" type="datetime1">
              <a:rPr lang="en-US" smtClean="0"/>
              <a:pPr>
                <a:defRPr/>
              </a:pPr>
              <a:t>2/8/2010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/>
              <a:t>علی اکبر حقدوست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D6DEA8-7823-4577-A40E-11E2FB0BBF8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invGray">
          <a:xfrm>
            <a:off x="6599238" y="0"/>
            <a:ext cx="46037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 bwMode="ltGray">
          <a:xfrm>
            <a:off x="6648450" y="0"/>
            <a:ext cx="2514600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09BE6E-AA94-4CAF-9E0C-A47DB4998147}" type="datetime1">
              <a:rPr lang="en-US" smtClean="0"/>
              <a:pPr>
                <a:defRPr/>
              </a:pPr>
              <a:t>2/8/2010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40013" y="6376988"/>
            <a:ext cx="3836987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/>
              <a:t>علی اکبر حقدوست</a:t>
            </a: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9BC3DA-F26F-4D85-A866-16AA382561F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invGray">
          <a:xfrm>
            <a:off x="0" y="1436688"/>
            <a:ext cx="9144000" cy="4445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Rectangle 6"/>
          <p:cNvSpPr/>
          <p:nvPr/>
        </p:nvSpPr>
        <p:spPr bwMode="ltGray">
          <a:xfrm>
            <a:off x="0" y="0"/>
            <a:ext cx="9144000" cy="143351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0950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2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774825"/>
            <a:ext cx="8229600" cy="4625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54864" tIns="9144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77000"/>
            <a:ext cx="2133600" cy="274638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rtl="0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1">
                    <a:tint val="95000"/>
                  </a:schemeClr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1D3607DC-076D-416B-8C25-E6C4F56C8559}" type="datetime1">
              <a:rPr lang="en-US" smtClean="0"/>
              <a:pPr>
                <a:defRPr/>
              </a:pPr>
              <a:t>2/8/2010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40013" y="6477000"/>
            <a:ext cx="5508625" cy="274638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rtl="0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1">
                    <a:tint val="95000"/>
                  </a:schemeClr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r>
              <a:rPr lang="fa-IR" smtClean="0"/>
              <a:t>علی اکبر حقدوست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04200" y="6477000"/>
            <a:ext cx="733425" cy="274638"/>
          </a:xfrm>
          <a:prstGeom prst="rect">
            <a:avLst/>
          </a:prstGeom>
        </p:spPr>
        <p:txBody>
          <a:bodyPr vert="horz" bIns="0" rtlCol="0" anchor="b"/>
          <a:lstStyle>
            <a:lvl1pPr algn="r" rtl="0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1">
                    <a:tint val="95000"/>
                  </a:schemeClr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AA41785E-274E-4C7B-A84D-F1D0EAC76C3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79" r:id="rId4"/>
    <p:sldLayoutId id="2147483680" r:id="rId5"/>
    <p:sldLayoutId id="2147483681" r:id="rId6"/>
    <p:sldLayoutId id="2147483686" r:id="rId7"/>
    <p:sldLayoutId id="2147483687" r:id="rId8"/>
    <p:sldLayoutId id="2147483688" r:id="rId9"/>
    <p:sldLayoutId id="2147483682" r:id="rId10"/>
    <p:sldLayoutId id="2147483689" r:id="rId11"/>
  </p:sldLayoutIdLst>
  <p:timing>
    <p:tnLst>
      <p:par>
        <p:cTn id="1" dur="indefinite" restart="never" nodeType="tmRoot"/>
      </p:par>
    </p:tnLst>
  </p:timing>
  <p:hf sldNum="0"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4500" b="1" kern="1200">
          <a:solidFill>
            <a:srgbClr val="FFC800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9pPr>
      <a:extLst/>
    </p:titleStyle>
    <p:bodyStyle>
      <a:lvl1pPr marL="438150" indent="-319088" algn="l" rtl="0" eaLnBrk="1" fontAlgn="base" hangingPunct="1">
        <a:spcBef>
          <a:spcPct val="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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0250" indent="-27305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Char char="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5363" indent="-228600" algn="l" rtl="0" eaLnBrk="1" fontAlgn="base" hangingPunct="1">
        <a:spcBef>
          <a:spcPct val="20000"/>
        </a:spcBef>
        <a:spcAft>
          <a:spcPct val="0"/>
        </a:spcAft>
        <a:buClr>
          <a:srgbClr val="E66C7D"/>
        </a:buClr>
        <a:buFont typeface="Arial" pitchFamily="34" charset="0"/>
        <a:buChar char="▪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025" indent="-182563" algn="l" rtl="0" eaLnBrk="1" fontAlgn="base" hangingPunct="1">
        <a:spcBef>
          <a:spcPct val="20000"/>
        </a:spcBef>
        <a:spcAft>
          <a:spcPct val="0"/>
        </a:spcAft>
        <a:buClr>
          <a:srgbClr val="6BB76D"/>
        </a:buClr>
        <a:buFont typeface="Arial" pitchFamily="34" charset="0"/>
        <a:buChar char="▪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5575" indent="-182563" algn="l" rtl="0" eaLnBrk="1" fontAlgn="base" hangingPunct="1">
        <a:spcBef>
          <a:spcPct val="20000"/>
        </a:spcBef>
        <a:spcAft>
          <a:spcPct val="0"/>
        </a:spcAft>
        <a:buClr>
          <a:srgbClr val="E88651"/>
        </a:buClr>
        <a:buFont typeface="Wingdings 3" pitchFamily="18" charset="2"/>
        <a:buChar char=""/>
        <a:defRPr lang="en-US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1.wav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2.wav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3.wav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4.wav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5.wav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108"/>
          <p:cNvGrpSpPr>
            <a:grpSpLocks/>
          </p:cNvGrpSpPr>
          <p:nvPr/>
        </p:nvGrpSpPr>
        <p:grpSpPr bwMode="auto">
          <a:xfrm>
            <a:off x="1643042" y="3429000"/>
            <a:ext cx="5638800" cy="2590800"/>
            <a:chOff x="576" y="1248"/>
            <a:chExt cx="3552" cy="1632"/>
          </a:xfrm>
        </p:grpSpPr>
        <p:sp>
          <p:nvSpPr>
            <p:cNvPr id="14445" name="Oval 109"/>
            <p:cNvSpPr>
              <a:spLocks noChangeArrowheads="1"/>
            </p:cNvSpPr>
            <p:nvPr/>
          </p:nvSpPr>
          <p:spPr bwMode="auto">
            <a:xfrm>
              <a:off x="912" y="1248"/>
              <a:ext cx="240" cy="24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446" name="Oval 110"/>
            <p:cNvSpPr>
              <a:spLocks noChangeArrowheads="1"/>
            </p:cNvSpPr>
            <p:nvPr/>
          </p:nvSpPr>
          <p:spPr bwMode="auto">
            <a:xfrm>
              <a:off x="864" y="1584"/>
              <a:ext cx="240" cy="240"/>
            </a:xfrm>
            <a:prstGeom prst="ellipse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447" name="Oval 111"/>
            <p:cNvSpPr>
              <a:spLocks noChangeArrowheads="1"/>
            </p:cNvSpPr>
            <p:nvPr/>
          </p:nvSpPr>
          <p:spPr bwMode="auto">
            <a:xfrm>
              <a:off x="1488" y="1392"/>
              <a:ext cx="240" cy="24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448" name="Oval 112"/>
            <p:cNvSpPr>
              <a:spLocks noChangeArrowheads="1"/>
            </p:cNvSpPr>
            <p:nvPr/>
          </p:nvSpPr>
          <p:spPr bwMode="auto">
            <a:xfrm>
              <a:off x="1200" y="2640"/>
              <a:ext cx="240" cy="240"/>
            </a:xfrm>
            <a:prstGeom prst="ellipse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449" name="Oval 113"/>
            <p:cNvSpPr>
              <a:spLocks noChangeArrowheads="1"/>
            </p:cNvSpPr>
            <p:nvPr/>
          </p:nvSpPr>
          <p:spPr bwMode="auto">
            <a:xfrm>
              <a:off x="1920" y="2016"/>
              <a:ext cx="240" cy="240"/>
            </a:xfrm>
            <a:prstGeom prst="ellipse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450" name="Oval 114"/>
            <p:cNvSpPr>
              <a:spLocks noChangeArrowheads="1"/>
            </p:cNvSpPr>
            <p:nvPr/>
          </p:nvSpPr>
          <p:spPr bwMode="auto">
            <a:xfrm>
              <a:off x="624" y="1872"/>
              <a:ext cx="240" cy="24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451" name="Oval 115"/>
            <p:cNvSpPr>
              <a:spLocks noChangeArrowheads="1"/>
            </p:cNvSpPr>
            <p:nvPr/>
          </p:nvSpPr>
          <p:spPr bwMode="auto">
            <a:xfrm>
              <a:off x="672" y="2256"/>
              <a:ext cx="240" cy="24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452" name="Oval 116"/>
            <p:cNvSpPr>
              <a:spLocks noChangeArrowheads="1"/>
            </p:cNvSpPr>
            <p:nvPr/>
          </p:nvSpPr>
          <p:spPr bwMode="auto">
            <a:xfrm>
              <a:off x="576" y="1440"/>
              <a:ext cx="240" cy="24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453" name="Oval 117"/>
            <p:cNvSpPr>
              <a:spLocks noChangeArrowheads="1"/>
            </p:cNvSpPr>
            <p:nvPr/>
          </p:nvSpPr>
          <p:spPr bwMode="auto">
            <a:xfrm>
              <a:off x="912" y="2016"/>
              <a:ext cx="240" cy="240"/>
            </a:xfrm>
            <a:prstGeom prst="ellipse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454" name="Oval 118"/>
            <p:cNvSpPr>
              <a:spLocks noChangeArrowheads="1"/>
            </p:cNvSpPr>
            <p:nvPr/>
          </p:nvSpPr>
          <p:spPr bwMode="auto">
            <a:xfrm>
              <a:off x="1056" y="2304"/>
              <a:ext cx="240" cy="24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455" name="Oval 119"/>
            <p:cNvSpPr>
              <a:spLocks noChangeArrowheads="1"/>
            </p:cNvSpPr>
            <p:nvPr/>
          </p:nvSpPr>
          <p:spPr bwMode="auto">
            <a:xfrm>
              <a:off x="1776" y="1392"/>
              <a:ext cx="240" cy="240"/>
            </a:xfrm>
            <a:prstGeom prst="ellipse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456" name="Oval 120"/>
            <p:cNvSpPr>
              <a:spLocks noChangeArrowheads="1"/>
            </p:cNvSpPr>
            <p:nvPr/>
          </p:nvSpPr>
          <p:spPr bwMode="auto">
            <a:xfrm>
              <a:off x="864" y="2544"/>
              <a:ext cx="240" cy="24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457" name="Oval 121"/>
            <p:cNvSpPr>
              <a:spLocks noChangeArrowheads="1"/>
            </p:cNvSpPr>
            <p:nvPr/>
          </p:nvSpPr>
          <p:spPr bwMode="auto">
            <a:xfrm>
              <a:off x="3408" y="1968"/>
              <a:ext cx="240" cy="24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458" name="Oval 122"/>
            <p:cNvSpPr>
              <a:spLocks noChangeArrowheads="1"/>
            </p:cNvSpPr>
            <p:nvPr/>
          </p:nvSpPr>
          <p:spPr bwMode="auto">
            <a:xfrm>
              <a:off x="1632" y="1680"/>
              <a:ext cx="240" cy="240"/>
            </a:xfrm>
            <a:prstGeom prst="ellipse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459" name="Oval 123"/>
            <p:cNvSpPr>
              <a:spLocks noChangeArrowheads="1"/>
            </p:cNvSpPr>
            <p:nvPr/>
          </p:nvSpPr>
          <p:spPr bwMode="auto">
            <a:xfrm>
              <a:off x="2832" y="1584"/>
              <a:ext cx="240" cy="24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460" name="Oval 124"/>
            <p:cNvSpPr>
              <a:spLocks noChangeArrowheads="1"/>
            </p:cNvSpPr>
            <p:nvPr/>
          </p:nvSpPr>
          <p:spPr bwMode="auto">
            <a:xfrm>
              <a:off x="1728" y="2256"/>
              <a:ext cx="240" cy="24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461" name="Oval 125"/>
            <p:cNvSpPr>
              <a:spLocks noChangeArrowheads="1"/>
            </p:cNvSpPr>
            <p:nvPr/>
          </p:nvSpPr>
          <p:spPr bwMode="auto">
            <a:xfrm>
              <a:off x="2400" y="1392"/>
              <a:ext cx="240" cy="24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462" name="Oval 126"/>
            <p:cNvSpPr>
              <a:spLocks noChangeArrowheads="1"/>
            </p:cNvSpPr>
            <p:nvPr/>
          </p:nvSpPr>
          <p:spPr bwMode="auto">
            <a:xfrm>
              <a:off x="1968" y="1680"/>
              <a:ext cx="240" cy="24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463" name="Oval 127"/>
            <p:cNvSpPr>
              <a:spLocks noChangeArrowheads="1"/>
            </p:cNvSpPr>
            <p:nvPr/>
          </p:nvSpPr>
          <p:spPr bwMode="auto">
            <a:xfrm>
              <a:off x="2592" y="1632"/>
              <a:ext cx="240" cy="24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464" name="Oval 128"/>
            <p:cNvSpPr>
              <a:spLocks noChangeArrowheads="1"/>
            </p:cNvSpPr>
            <p:nvPr/>
          </p:nvSpPr>
          <p:spPr bwMode="auto">
            <a:xfrm>
              <a:off x="2592" y="1920"/>
              <a:ext cx="240" cy="240"/>
            </a:xfrm>
            <a:prstGeom prst="ellipse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465" name="Oval 129"/>
            <p:cNvSpPr>
              <a:spLocks noChangeArrowheads="1"/>
            </p:cNvSpPr>
            <p:nvPr/>
          </p:nvSpPr>
          <p:spPr bwMode="auto">
            <a:xfrm>
              <a:off x="3312" y="1344"/>
              <a:ext cx="240" cy="24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466" name="Oval 130"/>
            <p:cNvSpPr>
              <a:spLocks noChangeArrowheads="1"/>
            </p:cNvSpPr>
            <p:nvPr/>
          </p:nvSpPr>
          <p:spPr bwMode="auto">
            <a:xfrm>
              <a:off x="3696" y="1680"/>
              <a:ext cx="240" cy="24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467" name="Oval 131"/>
            <p:cNvSpPr>
              <a:spLocks noChangeArrowheads="1"/>
            </p:cNvSpPr>
            <p:nvPr/>
          </p:nvSpPr>
          <p:spPr bwMode="auto">
            <a:xfrm>
              <a:off x="3600" y="1392"/>
              <a:ext cx="240" cy="240"/>
            </a:xfrm>
            <a:prstGeom prst="ellipse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468" name="Oval 132"/>
            <p:cNvSpPr>
              <a:spLocks noChangeArrowheads="1"/>
            </p:cNvSpPr>
            <p:nvPr/>
          </p:nvSpPr>
          <p:spPr bwMode="auto">
            <a:xfrm>
              <a:off x="2880" y="1920"/>
              <a:ext cx="240" cy="24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469" name="Oval 133"/>
            <p:cNvSpPr>
              <a:spLocks noChangeArrowheads="1"/>
            </p:cNvSpPr>
            <p:nvPr/>
          </p:nvSpPr>
          <p:spPr bwMode="auto">
            <a:xfrm>
              <a:off x="2016" y="2400"/>
              <a:ext cx="240" cy="24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470" name="Oval 134"/>
            <p:cNvSpPr>
              <a:spLocks noChangeArrowheads="1"/>
            </p:cNvSpPr>
            <p:nvPr/>
          </p:nvSpPr>
          <p:spPr bwMode="auto">
            <a:xfrm>
              <a:off x="2736" y="1296"/>
              <a:ext cx="240" cy="240"/>
            </a:xfrm>
            <a:prstGeom prst="ellipse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471" name="Oval 135"/>
            <p:cNvSpPr>
              <a:spLocks noChangeArrowheads="1"/>
            </p:cNvSpPr>
            <p:nvPr/>
          </p:nvSpPr>
          <p:spPr bwMode="auto">
            <a:xfrm>
              <a:off x="3360" y="1632"/>
              <a:ext cx="240" cy="24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472" name="Oval 136"/>
            <p:cNvSpPr>
              <a:spLocks noChangeArrowheads="1"/>
            </p:cNvSpPr>
            <p:nvPr/>
          </p:nvSpPr>
          <p:spPr bwMode="auto">
            <a:xfrm>
              <a:off x="3744" y="2064"/>
              <a:ext cx="240" cy="240"/>
            </a:xfrm>
            <a:prstGeom prst="ellipse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473" name="Oval 137"/>
            <p:cNvSpPr>
              <a:spLocks noChangeArrowheads="1"/>
            </p:cNvSpPr>
            <p:nvPr/>
          </p:nvSpPr>
          <p:spPr bwMode="auto">
            <a:xfrm>
              <a:off x="3456" y="2304"/>
              <a:ext cx="240" cy="24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474" name="Oval 138"/>
            <p:cNvSpPr>
              <a:spLocks noChangeArrowheads="1"/>
            </p:cNvSpPr>
            <p:nvPr/>
          </p:nvSpPr>
          <p:spPr bwMode="auto">
            <a:xfrm>
              <a:off x="1584" y="1968"/>
              <a:ext cx="240" cy="24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475" name="Oval 139"/>
            <p:cNvSpPr>
              <a:spLocks noChangeArrowheads="1"/>
            </p:cNvSpPr>
            <p:nvPr/>
          </p:nvSpPr>
          <p:spPr bwMode="auto">
            <a:xfrm>
              <a:off x="2544" y="2208"/>
              <a:ext cx="240" cy="24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476" name="Oval 140"/>
            <p:cNvSpPr>
              <a:spLocks noChangeArrowheads="1"/>
            </p:cNvSpPr>
            <p:nvPr/>
          </p:nvSpPr>
          <p:spPr bwMode="auto">
            <a:xfrm>
              <a:off x="2880" y="2256"/>
              <a:ext cx="240" cy="240"/>
            </a:xfrm>
            <a:prstGeom prst="ellipse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477" name="Oval 141"/>
            <p:cNvSpPr>
              <a:spLocks noChangeArrowheads="1"/>
            </p:cNvSpPr>
            <p:nvPr/>
          </p:nvSpPr>
          <p:spPr bwMode="auto">
            <a:xfrm>
              <a:off x="2640" y="2448"/>
              <a:ext cx="240" cy="24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478" name="Oval 142"/>
            <p:cNvSpPr>
              <a:spLocks noChangeArrowheads="1"/>
            </p:cNvSpPr>
            <p:nvPr/>
          </p:nvSpPr>
          <p:spPr bwMode="auto">
            <a:xfrm>
              <a:off x="3888" y="2400"/>
              <a:ext cx="240" cy="24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479" name="Oval 143"/>
            <p:cNvSpPr>
              <a:spLocks noChangeArrowheads="1"/>
            </p:cNvSpPr>
            <p:nvPr/>
          </p:nvSpPr>
          <p:spPr bwMode="auto">
            <a:xfrm>
              <a:off x="3600" y="2544"/>
              <a:ext cx="240" cy="240"/>
            </a:xfrm>
            <a:prstGeom prst="ellipse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/>
              <a:t>نمونه </a:t>
            </a:r>
            <a:r>
              <a:rPr lang="fa-IR" dirty="0"/>
              <a:t>گيري </a:t>
            </a:r>
            <a:r>
              <a:rPr lang="fa-IR" dirty="0" smtClean="0"/>
              <a:t>طبقه ای</a:t>
            </a:r>
            <a:endParaRPr lang="en-US" dirty="0"/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fa-IR" dirty="0"/>
              <a:t>طبقه اي </a:t>
            </a:r>
            <a:r>
              <a:rPr lang="en-US" dirty="0"/>
              <a:t>stratify</a:t>
            </a:r>
            <a:r>
              <a:rPr lang="fa-IR" dirty="0"/>
              <a:t>: جامعه به گروههايي تقسيم شده و از هر گروه تعدادي انتخاب مي شوند</a:t>
            </a:r>
            <a:endParaRPr lang="en-US" dirty="0"/>
          </a:p>
        </p:txBody>
      </p:sp>
      <p:sp>
        <p:nvSpPr>
          <p:cNvPr id="112" name="Footer Placeholder 1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علی اکبر حقدوست</a:t>
            </a:r>
            <a:endParaRPr lang="en-US" dirty="0"/>
          </a:p>
        </p:txBody>
      </p:sp>
      <p:pic>
        <p:nvPicPr>
          <p:cNvPr id="41" name="~PP1559.WAV">
            <a:hlinkClick r:id="" action="ppaction://media"/>
          </p:cNvPr>
          <p:cNvPicPr>
            <a:picLocks noRot="1" noChangeAspect="1"/>
          </p:cNvPicPr>
          <p:nvPr>
            <a:wavAudioFile r:embed="rId1" name="~PP1559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2476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1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/>
              <a:t>نمونه </a:t>
            </a:r>
            <a:r>
              <a:rPr lang="fa-IR" dirty="0"/>
              <a:t>گيري </a:t>
            </a:r>
            <a:r>
              <a:rPr lang="fa-IR" dirty="0" smtClean="0"/>
              <a:t>خوشه ای</a:t>
            </a:r>
            <a:endParaRPr lang="en-US" dirty="0"/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fa-IR"/>
              <a:t>خوشه اي </a:t>
            </a:r>
            <a:r>
              <a:rPr lang="en-US"/>
              <a:t>clustering</a:t>
            </a:r>
            <a:r>
              <a:rPr lang="fa-IR"/>
              <a:t>: جامعه به گروههايي تقسيم و از بين آنها يك يا چند گروه انتخاب مي شوند.</a:t>
            </a:r>
            <a:endParaRPr lang="en-US"/>
          </a:p>
        </p:txBody>
      </p:sp>
      <p:grpSp>
        <p:nvGrpSpPr>
          <p:cNvPr id="3" name="Group 76"/>
          <p:cNvGrpSpPr>
            <a:grpSpLocks/>
          </p:cNvGrpSpPr>
          <p:nvPr/>
        </p:nvGrpSpPr>
        <p:grpSpPr bwMode="auto">
          <a:xfrm>
            <a:off x="1571604" y="3500438"/>
            <a:ext cx="5638800" cy="2590800"/>
            <a:chOff x="576" y="1248"/>
            <a:chExt cx="3552" cy="1632"/>
          </a:xfrm>
        </p:grpSpPr>
        <p:sp>
          <p:nvSpPr>
            <p:cNvPr id="16461" name="Oval 77"/>
            <p:cNvSpPr>
              <a:spLocks noChangeArrowheads="1"/>
            </p:cNvSpPr>
            <p:nvPr/>
          </p:nvSpPr>
          <p:spPr bwMode="auto">
            <a:xfrm>
              <a:off x="912" y="1248"/>
              <a:ext cx="240" cy="24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462" name="Oval 78"/>
            <p:cNvSpPr>
              <a:spLocks noChangeArrowheads="1"/>
            </p:cNvSpPr>
            <p:nvPr/>
          </p:nvSpPr>
          <p:spPr bwMode="auto">
            <a:xfrm>
              <a:off x="864" y="1584"/>
              <a:ext cx="240" cy="24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463" name="Oval 79"/>
            <p:cNvSpPr>
              <a:spLocks noChangeArrowheads="1"/>
            </p:cNvSpPr>
            <p:nvPr/>
          </p:nvSpPr>
          <p:spPr bwMode="auto">
            <a:xfrm>
              <a:off x="1488" y="1392"/>
              <a:ext cx="240" cy="240"/>
            </a:xfrm>
            <a:prstGeom prst="ellipse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464" name="Oval 80"/>
            <p:cNvSpPr>
              <a:spLocks noChangeArrowheads="1"/>
            </p:cNvSpPr>
            <p:nvPr/>
          </p:nvSpPr>
          <p:spPr bwMode="auto">
            <a:xfrm>
              <a:off x="1200" y="2640"/>
              <a:ext cx="240" cy="24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465" name="Oval 81"/>
            <p:cNvSpPr>
              <a:spLocks noChangeArrowheads="1"/>
            </p:cNvSpPr>
            <p:nvPr/>
          </p:nvSpPr>
          <p:spPr bwMode="auto">
            <a:xfrm>
              <a:off x="1920" y="2016"/>
              <a:ext cx="240" cy="240"/>
            </a:xfrm>
            <a:prstGeom prst="ellipse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466" name="Oval 82"/>
            <p:cNvSpPr>
              <a:spLocks noChangeArrowheads="1"/>
            </p:cNvSpPr>
            <p:nvPr/>
          </p:nvSpPr>
          <p:spPr bwMode="auto">
            <a:xfrm>
              <a:off x="624" y="1872"/>
              <a:ext cx="240" cy="24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467" name="Oval 83"/>
            <p:cNvSpPr>
              <a:spLocks noChangeArrowheads="1"/>
            </p:cNvSpPr>
            <p:nvPr/>
          </p:nvSpPr>
          <p:spPr bwMode="auto">
            <a:xfrm>
              <a:off x="672" y="2256"/>
              <a:ext cx="240" cy="24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468" name="Oval 84"/>
            <p:cNvSpPr>
              <a:spLocks noChangeArrowheads="1"/>
            </p:cNvSpPr>
            <p:nvPr/>
          </p:nvSpPr>
          <p:spPr bwMode="auto">
            <a:xfrm>
              <a:off x="576" y="1440"/>
              <a:ext cx="240" cy="24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469" name="Oval 85"/>
            <p:cNvSpPr>
              <a:spLocks noChangeArrowheads="1"/>
            </p:cNvSpPr>
            <p:nvPr/>
          </p:nvSpPr>
          <p:spPr bwMode="auto">
            <a:xfrm>
              <a:off x="912" y="2016"/>
              <a:ext cx="240" cy="24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470" name="Oval 86"/>
            <p:cNvSpPr>
              <a:spLocks noChangeArrowheads="1"/>
            </p:cNvSpPr>
            <p:nvPr/>
          </p:nvSpPr>
          <p:spPr bwMode="auto">
            <a:xfrm>
              <a:off x="1056" y="2304"/>
              <a:ext cx="240" cy="24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471" name="Oval 87"/>
            <p:cNvSpPr>
              <a:spLocks noChangeArrowheads="1"/>
            </p:cNvSpPr>
            <p:nvPr/>
          </p:nvSpPr>
          <p:spPr bwMode="auto">
            <a:xfrm>
              <a:off x="1776" y="1392"/>
              <a:ext cx="240" cy="240"/>
            </a:xfrm>
            <a:prstGeom prst="ellipse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472" name="Oval 88"/>
            <p:cNvSpPr>
              <a:spLocks noChangeArrowheads="1"/>
            </p:cNvSpPr>
            <p:nvPr/>
          </p:nvSpPr>
          <p:spPr bwMode="auto">
            <a:xfrm>
              <a:off x="864" y="2544"/>
              <a:ext cx="240" cy="24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473" name="Oval 89"/>
            <p:cNvSpPr>
              <a:spLocks noChangeArrowheads="1"/>
            </p:cNvSpPr>
            <p:nvPr/>
          </p:nvSpPr>
          <p:spPr bwMode="auto">
            <a:xfrm>
              <a:off x="3408" y="1968"/>
              <a:ext cx="240" cy="24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474" name="Oval 90"/>
            <p:cNvSpPr>
              <a:spLocks noChangeArrowheads="1"/>
            </p:cNvSpPr>
            <p:nvPr/>
          </p:nvSpPr>
          <p:spPr bwMode="auto">
            <a:xfrm>
              <a:off x="1632" y="1680"/>
              <a:ext cx="240" cy="240"/>
            </a:xfrm>
            <a:prstGeom prst="ellipse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475" name="Oval 91"/>
            <p:cNvSpPr>
              <a:spLocks noChangeArrowheads="1"/>
            </p:cNvSpPr>
            <p:nvPr/>
          </p:nvSpPr>
          <p:spPr bwMode="auto">
            <a:xfrm>
              <a:off x="2832" y="1584"/>
              <a:ext cx="240" cy="24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476" name="Oval 92"/>
            <p:cNvSpPr>
              <a:spLocks noChangeArrowheads="1"/>
            </p:cNvSpPr>
            <p:nvPr/>
          </p:nvSpPr>
          <p:spPr bwMode="auto">
            <a:xfrm>
              <a:off x="1728" y="2256"/>
              <a:ext cx="240" cy="240"/>
            </a:xfrm>
            <a:prstGeom prst="ellipse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477" name="Oval 93"/>
            <p:cNvSpPr>
              <a:spLocks noChangeArrowheads="1"/>
            </p:cNvSpPr>
            <p:nvPr/>
          </p:nvSpPr>
          <p:spPr bwMode="auto">
            <a:xfrm>
              <a:off x="2400" y="1392"/>
              <a:ext cx="240" cy="24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478" name="Oval 94"/>
            <p:cNvSpPr>
              <a:spLocks noChangeArrowheads="1"/>
            </p:cNvSpPr>
            <p:nvPr/>
          </p:nvSpPr>
          <p:spPr bwMode="auto">
            <a:xfrm>
              <a:off x="1968" y="1680"/>
              <a:ext cx="240" cy="240"/>
            </a:xfrm>
            <a:prstGeom prst="ellipse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479" name="Oval 95"/>
            <p:cNvSpPr>
              <a:spLocks noChangeArrowheads="1"/>
            </p:cNvSpPr>
            <p:nvPr/>
          </p:nvSpPr>
          <p:spPr bwMode="auto">
            <a:xfrm>
              <a:off x="2592" y="1632"/>
              <a:ext cx="240" cy="24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480" name="Oval 96"/>
            <p:cNvSpPr>
              <a:spLocks noChangeArrowheads="1"/>
            </p:cNvSpPr>
            <p:nvPr/>
          </p:nvSpPr>
          <p:spPr bwMode="auto">
            <a:xfrm>
              <a:off x="2592" y="1920"/>
              <a:ext cx="240" cy="24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481" name="Oval 97"/>
            <p:cNvSpPr>
              <a:spLocks noChangeArrowheads="1"/>
            </p:cNvSpPr>
            <p:nvPr/>
          </p:nvSpPr>
          <p:spPr bwMode="auto">
            <a:xfrm>
              <a:off x="3312" y="1344"/>
              <a:ext cx="240" cy="24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482" name="Oval 98"/>
            <p:cNvSpPr>
              <a:spLocks noChangeArrowheads="1"/>
            </p:cNvSpPr>
            <p:nvPr/>
          </p:nvSpPr>
          <p:spPr bwMode="auto">
            <a:xfrm>
              <a:off x="3696" y="1680"/>
              <a:ext cx="240" cy="24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483" name="Oval 99"/>
            <p:cNvSpPr>
              <a:spLocks noChangeArrowheads="1"/>
            </p:cNvSpPr>
            <p:nvPr/>
          </p:nvSpPr>
          <p:spPr bwMode="auto">
            <a:xfrm>
              <a:off x="3600" y="1392"/>
              <a:ext cx="240" cy="24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484" name="Oval 100"/>
            <p:cNvSpPr>
              <a:spLocks noChangeArrowheads="1"/>
            </p:cNvSpPr>
            <p:nvPr/>
          </p:nvSpPr>
          <p:spPr bwMode="auto">
            <a:xfrm>
              <a:off x="2880" y="1920"/>
              <a:ext cx="240" cy="24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485" name="Oval 101"/>
            <p:cNvSpPr>
              <a:spLocks noChangeArrowheads="1"/>
            </p:cNvSpPr>
            <p:nvPr/>
          </p:nvSpPr>
          <p:spPr bwMode="auto">
            <a:xfrm>
              <a:off x="2016" y="2400"/>
              <a:ext cx="240" cy="240"/>
            </a:xfrm>
            <a:prstGeom prst="ellipse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486" name="Oval 102"/>
            <p:cNvSpPr>
              <a:spLocks noChangeArrowheads="1"/>
            </p:cNvSpPr>
            <p:nvPr/>
          </p:nvSpPr>
          <p:spPr bwMode="auto">
            <a:xfrm>
              <a:off x="2736" y="1296"/>
              <a:ext cx="240" cy="24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487" name="Oval 103"/>
            <p:cNvSpPr>
              <a:spLocks noChangeArrowheads="1"/>
            </p:cNvSpPr>
            <p:nvPr/>
          </p:nvSpPr>
          <p:spPr bwMode="auto">
            <a:xfrm>
              <a:off x="3360" y="1632"/>
              <a:ext cx="240" cy="24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488" name="Oval 104"/>
            <p:cNvSpPr>
              <a:spLocks noChangeArrowheads="1"/>
            </p:cNvSpPr>
            <p:nvPr/>
          </p:nvSpPr>
          <p:spPr bwMode="auto">
            <a:xfrm>
              <a:off x="3744" y="2064"/>
              <a:ext cx="240" cy="24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489" name="Oval 105"/>
            <p:cNvSpPr>
              <a:spLocks noChangeArrowheads="1"/>
            </p:cNvSpPr>
            <p:nvPr/>
          </p:nvSpPr>
          <p:spPr bwMode="auto">
            <a:xfrm>
              <a:off x="3456" y="2304"/>
              <a:ext cx="240" cy="24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490" name="Oval 106"/>
            <p:cNvSpPr>
              <a:spLocks noChangeArrowheads="1"/>
            </p:cNvSpPr>
            <p:nvPr/>
          </p:nvSpPr>
          <p:spPr bwMode="auto">
            <a:xfrm>
              <a:off x="1584" y="1968"/>
              <a:ext cx="240" cy="240"/>
            </a:xfrm>
            <a:prstGeom prst="ellipse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491" name="Oval 107"/>
            <p:cNvSpPr>
              <a:spLocks noChangeArrowheads="1"/>
            </p:cNvSpPr>
            <p:nvPr/>
          </p:nvSpPr>
          <p:spPr bwMode="auto">
            <a:xfrm>
              <a:off x="2544" y="2208"/>
              <a:ext cx="240" cy="24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492" name="Oval 108"/>
            <p:cNvSpPr>
              <a:spLocks noChangeArrowheads="1"/>
            </p:cNvSpPr>
            <p:nvPr/>
          </p:nvSpPr>
          <p:spPr bwMode="auto">
            <a:xfrm>
              <a:off x="2880" y="2256"/>
              <a:ext cx="240" cy="24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493" name="Oval 109"/>
            <p:cNvSpPr>
              <a:spLocks noChangeArrowheads="1"/>
            </p:cNvSpPr>
            <p:nvPr/>
          </p:nvSpPr>
          <p:spPr bwMode="auto">
            <a:xfrm>
              <a:off x="2640" y="2448"/>
              <a:ext cx="240" cy="24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494" name="Oval 110"/>
            <p:cNvSpPr>
              <a:spLocks noChangeArrowheads="1"/>
            </p:cNvSpPr>
            <p:nvPr/>
          </p:nvSpPr>
          <p:spPr bwMode="auto">
            <a:xfrm>
              <a:off x="3888" y="2400"/>
              <a:ext cx="240" cy="24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495" name="Oval 111"/>
            <p:cNvSpPr>
              <a:spLocks noChangeArrowheads="1"/>
            </p:cNvSpPr>
            <p:nvPr/>
          </p:nvSpPr>
          <p:spPr bwMode="auto">
            <a:xfrm>
              <a:off x="3600" y="2544"/>
              <a:ext cx="240" cy="24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76" name="Footer Placeholder 7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علی اکبر حقدوست</a:t>
            </a:r>
            <a:endParaRPr lang="en-US" dirty="0"/>
          </a:p>
        </p:txBody>
      </p:sp>
      <p:pic>
        <p:nvPicPr>
          <p:cNvPr id="41" name="~PP1977.WAV">
            <a:hlinkClick r:id="" action="ppaction://media"/>
          </p:cNvPr>
          <p:cNvPicPr>
            <a:picLocks noRot="1" noChangeAspect="1"/>
          </p:cNvPicPr>
          <p:nvPr>
            <a:wavAudioFile r:embed="rId1" name="~PP1977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372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1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a-IR" dirty="0" smtClean="0"/>
              <a:t>مفهوم همبستگیهای درون و برون گروهی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a-IR" dirty="0" smtClean="0"/>
              <a:t>همبستگی درون گروهی یعنی نمونه های درون یک گروه (خوشه و یا طبقه) چه میزان مشابه یکدیگر هستند</a:t>
            </a:r>
          </a:p>
          <a:p>
            <a:endParaRPr lang="fa-IR" dirty="0" smtClean="0"/>
          </a:p>
          <a:p>
            <a:r>
              <a:rPr lang="fa-IR" dirty="0" smtClean="0"/>
              <a:t>همبستگی بین گروهی یعنی در بین گروهها (خوشه ها و یا طبقات) چه میزان مشابهت وجود دارد</a:t>
            </a:r>
          </a:p>
          <a:p>
            <a:endParaRPr lang="fa-IR" dirty="0" smtClean="0"/>
          </a:p>
          <a:p>
            <a:r>
              <a:rPr lang="fa-IR" dirty="0" smtClean="0"/>
              <a:t>برای نمونه گیری خوشه ای باید سعی شود تفاوت بین گروهها به حداقل برسد و در عوض در نمونه گیری طبقه ای بایست تفاوتهای درون گروهی به حداقل برسد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علی اکبر حقدوست</a:t>
            </a:r>
            <a:endParaRPr lang="en-US" dirty="0"/>
          </a:p>
        </p:txBody>
      </p:sp>
      <p:pic>
        <p:nvPicPr>
          <p:cNvPr id="5" name="~PP3235.WAV">
            <a:hlinkClick r:id="" action="ppaction://media"/>
          </p:cNvPr>
          <p:cNvPicPr>
            <a:picLocks noRot="1" noChangeAspect="1"/>
          </p:cNvPicPr>
          <p:nvPr>
            <a:wavAudioFile r:embed="rId1" name="~PP3235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156816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/>
              <a:t>نمونه </a:t>
            </a:r>
            <a:r>
              <a:rPr lang="fa-IR" dirty="0"/>
              <a:t>گيري </a:t>
            </a:r>
            <a:r>
              <a:rPr lang="fa-IR" dirty="0" smtClean="0"/>
              <a:t>چند مرحله ای</a:t>
            </a:r>
            <a:endParaRPr lang="en-US" dirty="0"/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643050"/>
            <a:ext cx="9144000" cy="4267200"/>
          </a:xfrm>
        </p:spPr>
        <p:txBody>
          <a:bodyPr/>
          <a:lstStyle/>
          <a:p>
            <a:r>
              <a:rPr lang="fa-IR" dirty="0"/>
              <a:t>نمونه گيري چند مرحله </a:t>
            </a:r>
            <a:r>
              <a:rPr lang="fa-IR" dirty="0" smtClean="0"/>
              <a:t>اي (</a:t>
            </a:r>
            <a:r>
              <a:rPr lang="en-US" dirty="0" smtClean="0"/>
              <a:t>multistage</a:t>
            </a:r>
            <a:r>
              <a:rPr lang="fa-IR" dirty="0" smtClean="0"/>
              <a:t>)</a:t>
            </a:r>
            <a:r>
              <a:rPr lang="en-US" dirty="0" smtClean="0"/>
              <a:t>:</a:t>
            </a:r>
            <a:r>
              <a:rPr lang="fa-IR" dirty="0" smtClean="0"/>
              <a:t> یعنی ترکیب این روشها و تنظیم مدلی تناسب با نیازها و شرایط</a:t>
            </a:r>
          </a:p>
          <a:p>
            <a:endParaRPr lang="fa-IR" sz="1600" dirty="0" smtClean="0"/>
          </a:p>
          <a:p>
            <a:pPr>
              <a:buNone/>
            </a:pPr>
            <a:r>
              <a:rPr lang="fa-IR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بررسی میزان مصرف سیگار در دانش آموزان شهر کرمان</a:t>
            </a:r>
          </a:p>
          <a:p>
            <a:endParaRPr lang="fa-IR" sz="1000" dirty="0" smtClean="0"/>
          </a:p>
          <a:p>
            <a:r>
              <a:rPr lang="fa-IR" dirty="0" smtClean="0"/>
              <a:t>تقسیم شهر کرمان به چند منطقه</a:t>
            </a:r>
          </a:p>
          <a:p>
            <a:r>
              <a:rPr lang="fa-IR" dirty="0" smtClean="0"/>
              <a:t>تقسیم مدارس هر منطقه به پسرانه و دخترانه</a:t>
            </a:r>
          </a:p>
          <a:p>
            <a:r>
              <a:rPr lang="fa-IR" dirty="0" smtClean="0"/>
              <a:t>انتخاب 3 مدرسه پسرانه و 3 مدرسه دخترانه در هر منطقه</a:t>
            </a:r>
          </a:p>
          <a:p>
            <a:r>
              <a:rPr lang="fa-IR" dirty="0" smtClean="0"/>
              <a:t>انتخاب یک کلاس از هر رده تحصیلی</a:t>
            </a:r>
          </a:p>
          <a:p>
            <a:r>
              <a:rPr lang="fa-IR" dirty="0" smtClean="0"/>
              <a:t>گزینش دانش آموزانی که فامیل آنها با ”</a:t>
            </a:r>
            <a:r>
              <a:rPr lang="fa-I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ک</a:t>
            </a:r>
            <a:r>
              <a:rPr lang="fa-IR" dirty="0" smtClean="0"/>
              <a:t>“، ”</a:t>
            </a:r>
            <a:r>
              <a:rPr lang="fa-I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د</a:t>
            </a:r>
            <a:r>
              <a:rPr lang="fa-IR" dirty="0" smtClean="0"/>
              <a:t>“ و ”</a:t>
            </a:r>
            <a:r>
              <a:rPr lang="fa-I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ل</a:t>
            </a:r>
            <a:r>
              <a:rPr lang="fa-IR" dirty="0" smtClean="0"/>
              <a:t>“ شروع می شود</a:t>
            </a:r>
            <a:endParaRPr lang="fa-IR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علی اکبر حقدوست</a:t>
            </a:r>
            <a:endParaRPr lang="en-US" dirty="0"/>
          </a:p>
        </p:txBody>
      </p:sp>
      <p:pic>
        <p:nvPicPr>
          <p:cNvPr id="5" name="~PP3861.WAV">
            <a:hlinkClick r:id="" action="ppaction://media"/>
          </p:cNvPr>
          <p:cNvPicPr>
            <a:picLocks noRot="1" noChangeAspect="1"/>
          </p:cNvPicPr>
          <p:nvPr>
            <a:wavAudioFile r:embed="rId1" name="~PP3861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22584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/>
              <a:t>نمونه </a:t>
            </a:r>
            <a:r>
              <a:rPr lang="fa-IR" dirty="0"/>
              <a:t>گيري غير احتمالي</a:t>
            </a:r>
            <a:endParaRPr lang="en-US" dirty="0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57224" y="1905000"/>
            <a:ext cx="7848600" cy="4953000"/>
          </a:xfrm>
        </p:spPr>
        <p:txBody>
          <a:bodyPr/>
          <a:lstStyle/>
          <a:p>
            <a:r>
              <a:rPr lang="fa-IR" dirty="0"/>
              <a:t>نمونه گيري آسان</a:t>
            </a:r>
            <a:r>
              <a:rPr lang="en-US" dirty="0"/>
              <a:t>  </a:t>
            </a:r>
            <a:r>
              <a:rPr lang="fa-IR" dirty="0"/>
              <a:t> </a:t>
            </a:r>
            <a:r>
              <a:rPr lang="en-US" sz="2800" dirty="0"/>
              <a:t>convenience of </a:t>
            </a:r>
            <a:r>
              <a:rPr lang="en-US" sz="2800" dirty="0" smtClean="0"/>
              <a:t>haphazard</a:t>
            </a:r>
            <a:endParaRPr lang="fa-IR" sz="2800" dirty="0"/>
          </a:p>
          <a:p>
            <a:endParaRPr lang="fa-IR" sz="2800" dirty="0"/>
          </a:p>
          <a:p>
            <a:r>
              <a:rPr lang="fa-IR" dirty="0"/>
              <a:t>نمونه گيري قضاوتي</a:t>
            </a:r>
          </a:p>
          <a:p>
            <a:endParaRPr lang="fa-IR" dirty="0"/>
          </a:p>
          <a:p>
            <a:r>
              <a:rPr lang="fa-IR" dirty="0"/>
              <a:t>نمونه گيري سهميه اي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علی اکبر حقدوست</a:t>
            </a:r>
            <a:endParaRPr lang="en-US" dirty="0"/>
          </a:p>
        </p:txBody>
      </p:sp>
      <p:pic>
        <p:nvPicPr>
          <p:cNvPr id="5" name="~PP1709.WAV">
            <a:hlinkClick r:id="" action="ppaction://media"/>
          </p:cNvPr>
          <p:cNvPicPr>
            <a:picLocks noRot="1" noChangeAspect="1"/>
          </p:cNvPicPr>
          <p:nvPr>
            <a:wavAudioFile r:embed="rId1" name="~PP1709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13296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روش شناسي پژوهش در آموزش">
  <a:themeElements>
    <a:clrScheme name="Module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per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2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>
    <a:spDef>
      <a:spPr/>
      <a:bodyPr wrap="square">
        <a:spAutoFit/>
      </a:bodyPr>
      <a:lstStyle>
        <a:defPPr>
          <a:defRPr sz="2400" dirty="0" smtClean="0">
            <a:cs typeface="B Zar" pitchFamily="2" charset="-78"/>
          </a:defRPr>
        </a:defPPr>
      </a:lstStyle>
    </a:spDef>
    <a:txDef>
      <a:spPr>
        <a:noFill/>
      </a:spPr>
      <a:bodyPr wrap="square" rtlCol="1">
        <a:spAutoFit/>
      </a:bodyPr>
      <a:lstStyle>
        <a:defPPr>
          <a:defRPr sz="2400" dirty="0" smtClean="0">
            <a:cs typeface="B Zar" pitchFamily="2" charset="-78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Module">
    <a:dk1>
      <a:sysClr val="windowText" lastClr="000000"/>
    </a:dk1>
    <a:lt1>
      <a:sysClr val="window" lastClr="FFFFFF"/>
    </a:lt1>
    <a:dk2>
      <a:srgbClr val="5A6378"/>
    </a:dk2>
    <a:lt2>
      <a:srgbClr val="D4D4D6"/>
    </a:lt2>
    <a:accent1>
      <a:srgbClr val="F0AD00"/>
    </a:accent1>
    <a:accent2>
      <a:srgbClr val="60B5CC"/>
    </a:accent2>
    <a:accent3>
      <a:srgbClr val="E66C7D"/>
    </a:accent3>
    <a:accent4>
      <a:srgbClr val="6BB76D"/>
    </a:accent4>
    <a:accent5>
      <a:srgbClr val="E88651"/>
    </a:accent5>
    <a:accent6>
      <a:srgbClr val="C64847"/>
    </a:accent6>
    <a:hlink>
      <a:srgbClr val="168BBA"/>
    </a:hlink>
    <a:folHlink>
      <a:srgbClr val="680000"/>
    </a:folHlink>
  </a:clrScheme>
</a:themeOverride>
</file>

<file path=ppt/theme/themeOverride2.xml><?xml version="1.0" encoding="utf-8"?>
<a:themeOverride xmlns:a="http://schemas.openxmlformats.org/drawingml/2006/main">
  <a:clrScheme name="Module">
    <a:dk1>
      <a:sysClr val="windowText" lastClr="000000"/>
    </a:dk1>
    <a:lt1>
      <a:sysClr val="window" lastClr="FFFFFF"/>
    </a:lt1>
    <a:dk2>
      <a:srgbClr val="5A6378"/>
    </a:dk2>
    <a:lt2>
      <a:srgbClr val="D4D4D6"/>
    </a:lt2>
    <a:accent1>
      <a:srgbClr val="F0AD00"/>
    </a:accent1>
    <a:accent2>
      <a:srgbClr val="60B5CC"/>
    </a:accent2>
    <a:accent3>
      <a:srgbClr val="E66C7D"/>
    </a:accent3>
    <a:accent4>
      <a:srgbClr val="6BB76D"/>
    </a:accent4>
    <a:accent5>
      <a:srgbClr val="E88651"/>
    </a:accent5>
    <a:accent6>
      <a:srgbClr val="C64847"/>
    </a:accent6>
    <a:hlink>
      <a:srgbClr val="168BBA"/>
    </a:hlink>
    <a:folHlink>
      <a:srgbClr val="68000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روش شناسي پژوهش در آموزش</Template>
  <TotalTime>791</TotalTime>
  <Words>247</Words>
  <Application>Microsoft Office PowerPoint</Application>
  <PresentationFormat>On-screen Show (4:3)</PresentationFormat>
  <Paragraphs>37</Paragraphs>
  <Slides>5</Slides>
  <Notes>5</Notes>
  <HiddenSlides>0</HiddenSlides>
  <MMClips>5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روش شناسي پژوهش در آموزش</vt:lpstr>
      <vt:lpstr>نمونه گيري طبقه ای</vt:lpstr>
      <vt:lpstr>نمونه گيري خوشه ای</vt:lpstr>
      <vt:lpstr>مفهوم همبستگیهای درون و برون گروهی</vt:lpstr>
      <vt:lpstr>نمونه گيري چند مرحله ای</vt:lpstr>
      <vt:lpstr>نمونه گيري غير احتمالي</vt:lpstr>
    </vt:vector>
  </TitlesOfParts>
  <Company>PES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روش شناسي پژوهش در آموزش</dc:title>
  <dc:creator>Ali Akbar Haghdoost</dc:creator>
  <cp:lastModifiedBy>Ali Akbar Haghdoost</cp:lastModifiedBy>
  <cp:revision>449</cp:revision>
  <dcterms:created xsi:type="dcterms:W3CDTF">2010-01-27T16:56:38Z</dcterms:created>
  <dcterms:modified xsi:type="dcterms:W3CDTF">2010-02-07T21:11:51Z</dcterms:modified>
</cp:coreProperties>
</file>