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9"/>
  </p:notesMasterIdLst>
  <p:handoutMasterIdLst>
    <p:handoutMasterId r:id="rId10"/>
  </p:handoutMasterIdLst>
  <p:sldIdLst>
    <p:sldId id="262" r:id="rId2"/>
    <p:sldId id="260" r:id="rId3"/>
    <p:sldId id="265" r:id="rId4"/>
    <p:sldId id="270" r:id="rId5"/>
    <p:sldId id="271" r:id="rId6"/>
    <p:sldId id="272" r:id="rId7"/>
    <p:sldId id="279" r:id="rId8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r>
              <a:rPr lang="en-US"/>
              <a:t>Principles of Sampling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r>
              <a:rPr lang="en-US"/>
              <a:t>12/19/2009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r>
              <a:rPr lang="en-US"/>
              <a:t>A.Mirzazadeh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63ABC9F-8CB0-4D3D-87FE-0D52E3AE18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Principles of Sampling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12/19/2009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A.Mirzazadeh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F3112F71-08B4-4D41-90A1-0381F3290A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Principles of Sampling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12/19/2009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A.Mirzazadeh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3112F71-08B4-4D41-90A1-0381F3290A1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Principles of Sampling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12/19/2009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A.Mirzazadeh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3112F71-08B4-4D41-90A1-0381F3290A1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Principles of Sampling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12/19/2009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A.Mirzazadeh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3112F71-08B4-4D41-90A1-0381F3290A1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Principles of Sampling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12/19/2009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A.Mirzazadeh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3112F71-08B4-4D41-90A1-0381F3290A1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Principles of Sampling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12/19/2009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A.Mirzazadeh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3112F71-08B4-4D41-90A1-0381F3290A1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Principles of Sampling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12/19/2009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A.Mirzazadeh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3112F71-08B4-4D41-90A1-0381F3290A1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Principles of Sampling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12/19/2009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A.Mirzazadeh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3112F71-08B4-4D41-90A1-0381F3290A1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IVHUB_Heading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71500" y="357188"/>
            <a:ext cx="295592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WHO_Logo_EMRO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500813" y="285750"/>
            <a:ext cx="1857375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E4EFC-0630-462B-8D31-993E2B93FAE8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DB380-E5F9-46D8-AA5E-B7E0194978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IVHUB_Heading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85750" y="6273800"/>
            <a:ext cx="1928813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>
            <a:off x="285750" y="1428750"/>
            <a:ext cx="8572500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6154D-6B79-43F2-999E-009116827B4F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pPr>
              <a:defRPr/>
            </a:pPr>
            <a:fld id="{0DD8E611-64F8-44AE-864D-859389551E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8847C-D9FD-401E-B38B-23B40C9673DB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4B452-6B31-4BC1-8B25-94652A04C9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75AFA-5BF4-4F6C-8CD7-0BBF68436A35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2B0BD-3B2D-40AC-8FCD-9350580ADB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7C34E-C3C2-48F9-BB23-776D00D3565A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43C39-9444-4574-9E12-49B7C251E3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66489-A28B-4411-B084-B17901492764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B5052-2DBB-4000-AF0F-9A8BA07816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6ACA1-89A9-456D-AFCC-48E916547D88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EC650-21C6-4849-8F9B-DB8738F88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D3172-D18F-410D-B0B3-ED3C1ECA410C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E21C1-A685-4960-9D4C-FC8B8B696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84D58-A0E6-4B27-9248-756D7E31D801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42B68-D9C6-4AB4-B09E-B7DA5D14BC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2B42C-D219-419F-AAB2-F6840E0A173A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1AAF3-B734-4C59-9252-F631F71B6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658D8-F087-4B8B-856C-43F3DB47ED57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FDB88-61BE-4E5C-8B41-17F3DDD3F6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041B4C-0BD0-4EFB-A685-0C7479B5A912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BF15EE7-6C3E-4D1E-8E65-708C6A2ACE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.wav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.wav"/><Relationship Id="rId1" Type="http://schemas.openxmlformats.org/officeDocument/2006/relationships/tags" Target="../tags/tag2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.wav"/><Relationship Id="rId1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4.wav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5.wav"/><Relationship Id="rId1" Type="http://schemas.openxmlformats.org/officeDocument/2006/relationships/tags" Target="../tags/tag5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6.wav"/><Relationship Id="rId1" Type="http://schemas.openxmlformats.org/officeDocument/2006/relationships/tags" Target="../tags/tag6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>
                <a:solidFill>
                  <a:schemeClr val="accent1"/>
                </a:solidFill>
              </a:rPr>
              <a:t>Target population-&gt; Study Population-&gt; Sample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36E3277B-1CDE-41EB-90A0-B16F17661EF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WWW.HIVHUB.IR</a:t>
            </a:r>
            <a:endParaRPr lang="en-US"/>
          </a:p>
        </p:txBody>
      </p:sp>
      <p:grpSp>
        <p:nvGrpSpPr>
          <p:cNvPr id="2" name="Group 15"/>
          <p:cNvGrpSpPr/>
          <p:nvPr/>
        </p:nvGrpSpPr>
        <p:grpSpPr>
          <a:xfrm>
            <a:off x="2500298" y="1608449"/>
            <a:ext cx="4357718" cy="4150995"/>
            <a:chOff x="2500298" y="1608449"/>
            <a:chExt cx="4357718" cy="415099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484" name="Oval 4"/>
            <p:cNvSpPr>
              <a:spLocks noChangeArrowheads="1"/>
            </p:cNvSpPr>
            <p:nvPr/>
          </p:nvSpPr>
          <p:spPr bwMode="auto">
            <a:xfrm>
              <a:off x="2500298" y="1608449"/>
              <a:ext cx="4357718" cy="4150995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 b="1"/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2898033" y="3774078"/>
              <a:ext cx="1276720" cy="10939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  <a:defRPr/>
              </a:pPr>
              <a:r>
                <a:rPr lang="en-US" sz="1400" b="1" dirty="0">
                  <a:solidFill>
                    <a:srgbClr val="FF0000"/>
                  </a:solidFill>
                  <a:latin typeface="Calibri" pitchFamily="34" charset="0"/>
                  <a:ea typeface="Arial" pitchFamily="34" charset="0"/>
                  <a:cs typeface="Arial" pitchFamily="34" charset="0"/>
                </a:rPr>
                <a:t>Target</a:t>
              </a:r>
            </a:p>
            <a:p>
              <a:pPr>
                <a:spcAft>
                  <a:spcPts val="1000"/>
                </a:spcAft>
                <a:defRPr/>
              </a:pPr>
              <a:r>
                <a:rPr lang="en-US" sz="1400" b="1" dirty="0">
                  <a:solidFill>
                    <a:srgbClr val="FF0000"/>
                  </a:solidFill>
                  <a:latin typeface="Calibri" pitchFamily="34" charset="0"/>
                  <a:ea typeface="Arial" pitchFamily="34" charset="0"/>
                  <a:cs typeface="Arial" pitchFamily="34" charset="0"/>
                </a:rPr>
                <a:t>Population:</a:t>
              </a:r>
            </a:p>
            <a:p>
              <a:pPr>
                <a:spcAft>
                  <a:spcPts val="1000"/>
                </a:spcAft>
                <a:defRPr/>
              </a:pPr>
              <a:r>
                <a:rPr lang="en-US" sz="1400" b="1" dirty="0">
                  <a:latin typeface="Calibri" pitchFamily="34" charset="0"/>
                  <a:ea typeface="Arial" pitchFamily="34" charset="0"/>
                  <a:cs typeface="Arial" pitchFamily="34" charset="0"/>
                </a:rPr>
                <a:t>All homeless in </a:t>
              </a:r>
              <a:r>
                <a:rPr lang="en-US" sz="1400" b="1" dirty="0" smtClean="0">
                  <a:latin typeface="Calibri" pitchFamily="34" charset="0"/>
                  <a:ea typeface="Arial" pitchFamily="34" charset="0"/>
                  <a:cs typeface="Arial" pitchFamily="34" charset="0"/>
                </a:rPr>
                <a:t>country X</a:t>
              </a:r>
              <a:endParaRPr lang="en-US" sz="24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832225" y="2022475"/>
            <a:ext cx="2884488" cy="2771775"/>
            <a:chOff x="3831593" y="2021895"/>
            <a:chExt cx="2885851" cy="2771740"/>
          </a:xfrm>
        </p:grpSpPr>
        <p:sp>
          <p:nvSpPr>
            <p:cNvPr id="10250" name="Oval 3"/>
            <p:cNvSpPr>
              <a:spLocks noChangeArrowheads="1"/>
            </p:cNvSpPr>
            <p:nvPr/>
          </p:nvSpPr>
          <p:spPr bwMode="auto">
            <a:xfrm>
              <a:off x="3831593" y="2021895"/>
              <a:ext cx="2885851" cy="277174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1" name="Text Box 7"/>
            <p:cNvSpPr txBox="1">
              <a:spLocks noChangeArrowheads="1"/>
            </p:cNvSpPr>
            <p:nvPr/>
          </p:nvSpPr>
          <p:spPr bwMode="auto">
            <a:xfrm>
              <a:off x="4116044" y="2957936"/>
              <a:ext cx="1276720" cy="1178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400" b="1" dirty="0">
                  <a:solidFill>
                    <a:srgbClr val="FF0000"/>
                  </a:solidFill>
                  <a:latin typeface="Calibri" pitchFamily="34" charset="0"/>
                </a:rPr>
                <a:t>Study</a:t>
              </a:r>
              <a:endParaRPr lang="en-US" sz="1400" b="1" dirty="0">
                <a:solidFill>
                  <a:srgbClr val="FF0000"/>
                </a:solidFill>
              </a:endParaRPr>
            </a:p>
            <a:p>
              <a:pPr>
                <a:spcAft>
                  <a:spcPts val="1000"/>
                </a:spcAft>
              </a:pPr>
              <a:r>
                <a:rPr lang="en-US" sz="1400" b="1" dirty="0">
                  <a:solidFill>
                    <a:srgbClr val="FF0000"/>
                  </a:solidFill>
                  <a:latin typeface="Calibri" pitchFamily="34" charset="0"/>
                </a:rPr>
                <a:t>Population:</a:t>
              </a:r>
            </a:p>
            <a:p>
              <a:pPr>
                <a:spcAft>
                  <a:spcPts val="1000"/>
                </a:spcAft>
              </a:pPr>
              <a:r>
                <a:rPr lang="en-US" sz="1400" b="1" dirty="0">
                  <a:latin typeface="Calibri" pitchFamily="34" charset="0"/>
                </a:rPr>
                <a:t>All homeless </a:t>
              </a:r>
              <a:r>
                <a:rPr lang="en-US" sz="1400" b="1" dirty="0" smtClean="0">
                  <a:latin typeface="Calibri" pitchFamily="34" charset="0"/>
                </a:rPr>
                <a:t>in capital shelters in </a:t>
              </a:r>
              <a:r>
                <a:rPr lang="en-US" sz="1400" b="1" dirty="0">
                  <a:latin typeface="Calibri" pitchFamily="34" charset="0"/>
                </a:rPr>
                <a:t>the </a:t>
              </a:r>
            </a:p>
          </p:txBody>
        </p:sp>
      </p:grp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5241923" y="2576513"/>
            <a:ext cx="1391563" cy="1386917"/>
            <a:chOff x="5241443" y="2575912"/>
            <a:chExt cx="1392708" cy="1388034"/>
          </a:xfrm>
        </p:grpSpPr>
        <p:sp>
          <p:nvSpPr>
            <p:cNvPr id="10248" name="Oval 5"/>
            <p:cNvSpPr>
              <a:spLocks noChangeArrowheads="1"/>
            </p:cNvSpPr>
            <p:nvPr/>
          </p:nvSpPr>
          <p:spPr bwMode="auto">
            <a:xfrm>
              <a:off x="5241443" y="2575912"/>
              <a:ext cx="1351968" cy="128747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9" name="Text Box 8"/>
            <p:cNvSpPr txBox="1">
              <a:spLocks noChangeArrowheads="1"/>
            </p:cNvSpPr>
            <p:nvPr/>
          </p:nvSpPr>
          <p:spPr bwMode="auto">
            <a:xfrm>
              <a:off x="5357431" y="2785626"/>
              <a:ext cx="1276720" cy="1178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200" b="1" dirty="0">
                  <a:solidFill>
                    <a:srgbClr val="FF0000"/>
                  </a:solidFill>
                  <a:latin typeface="Calibri" pitchFamily="34" charset="0"/>
                </a:rPr>
                <a:t>Sample:</a:t>
              </a:r>
              <a:endParaRPr lang="en-US" sz="1200" b="1" dirty="0">
                <a:solidFill>
                  <a:srgbClr val="FF0000"/>
                </a:solidFill>
              </a:endParaRPr>
            </a:p>
            <a:p>
              <a:pPr>
                <a:spcAft>
                  <a:spcPts val="1000"/>
                </a:spcAft>
              </a:pPr>
              <a:r>
                <a:rPr lang="en-US" sz="1200" b="1" dirty="0">
                  <a:latin typeface="Calibri" pitchFamily="34" charset="0"/>
                </a:rPr>
                <a:t>Homeless at particular shelter</a:t>
              </a:r>
              <a:endParaRPr lang="en-US" sz="2000" b="1" dirty="0"/>
            </a:p>
          </p:txBody>
        </p:sp>
      </p:grpSp>
      <p:pic>
        <p:nvPicPr>
          <p:cNvPr id="14" name="~PP3485.WAV">
            <a:hlinkClick r:id="" action="ppaction://media"/>
          </p:cNvPr>
          <p:cNvPicPr>
            <a:picLocks noRot="1" noChangeAspect="1"/>
          </p:cNvPicPr>
          <p:nvPr>
            <a:wavAudioFile r:embed="rId2" name="~PP3485.WAV"/>
          </p:nvPr>
        </p:nvPicPr>
        <p:blipFill>
          <a:blip r:embed="rId5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352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solidFill>
                  <a:schemeClr val="accent1"/>
                </a:solidFill>
              </a:rPr>
              <a:t>What do we want from our sample?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Unbiased</a:t>
            </a:r>
            <a:r>
              <a:rPr lang="en-US" dirty="0" smtClean="0"/>
              <a:t> estimates of our indicators = </a:t>
            </a:r>
            <a:r>
              <a:rPr lang="en-US" b="1" dirty="0" smtClean="0">
                <a:solidFill>
                  <a:srgbClr val="FF0000"/>
                </a:solidFill>
              </a:rPr>
              <a:t>Low Systematic Error</a:t>
            </a:r>
          </a:p>
          <a:p>
            <a:pPr eaLnBrk="1" hangingPunct="1"/>
            <a:endParaRPr lang="en-US" b="1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Precise</a:t>
            </a:r>
            <a:r>
              <a:rPr lang="en-US" dirty="0" smtClean="0"/>
              <a:t> estimates of our indicators = </a:t>
            </a:r>
            <a:r>
              <a:rPr lang="en-US" b="1" dirty="0" smtClean="0">
                <a:solidFill>
                  <a:srgbClr val="FF0000"/>
                </a:solidFill>
              </a:rPr>
              <a:t>Low Random Error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A0A218B6-FC4B-489B-9397-E7830BA27EF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WWW.HIVHUB.IR</a:t>
            </a:r>
            <a:endParaRPr lang="en-US"/>
          </a:p>
        </p:txBody>
      </p:sp>
      <p:pic>
        <p:nvPicPr>
          <p:cNvPr id="7" name="~PP2202.WAV">
            <a:hlinkClick r:id="" action="ppaction://media"/>
          </p:cNvPr>
          <p:cNvPicPr>
            <a:picLocks noRot="1" noChangeAspect="1"/>
          </p:cNvPicPr>
          <p:nvPr>
            <a:wavAudioFile r:embed="rId2" name="~PP2202.WAV"/>
          </p:nvPr>
        </p:nvPicPr>
        <p:blipFill>
          <a:blip r:embed="rId5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34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717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smtClean="0">
                <a:solidFill>
                  <a:schemeClr val="accent1"/>
                </a:solidFill>
              </a:rPr>
              <a:t>Selection biases</a:t>
            </a:r>
            <a:endParaRPr lang="en-US" sz="3600" b="1" smtClean="0">
              <a:solidFill>
                <a:schemeClr val="accent1"/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285750" y="1571625"/>
            <a:ext cx="5000625" cy="4525963"/>
          </a:xfrm>
        </p:spPr>
        <p:txBody>
          <a:bodyPr/>
          <a:lstStyle/>
          <a:p>
            <a:r>
              <a:rPr lang="en-GB" dirty="0" smtClean="0"/>
              <a:t>Selection biases, that pose a threat to </a:t>
            </a:r>
            <a:r>
              <a:rPr lang="en-GB" b="1" dirty="0" smtClean="0">
                <a:solidFill>
                  <a:srgbClr val="FF0000"/>
                </a:solidFill>
              </a:rPr>
              <a:t>external validity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EFCC137E-7F6D-4CD5-94D7-2DABB0E4DB5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WWW.HIVHUB.IR</a:t>
            </a:r>
            <a:endParaRPr lang="en-US"/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5041900" y="1928813"/>
            <a:ext cx="4030663" cy="3786187"/>
            <a:chOff x="5000628" y="1928802"/>
            <a:chExt cx="4031463" cy="3786214"/>
          </a:xfrm>
        </p:grpSpPr>
        <p:sp>
          <p:nvSpPr>
            <p:cNvPr id="13319" name="AutoShape 7"/>
            <p:cNvSpPr>
              <a:spLocks noChangeArrowheads="1"/>
            </p:cNvSpPr>
            <p:nvPr/>
          </p:nvSpPr>
          <p:spPr bwMode="auto">
            <a:xfrm>
              <a:off x="6286512" y="1928802"/>
              <a:ext cx="2008910" cy="63382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n-US" sz="1400" b="1">
                  <a:latin typeface="Calibri" pitchFamily="34" charset="0"/>
                </a:rPr>
                <a:t>Target Population</a:t>
              </a:r>
              <a:endParaRPr lang="en-US" sz="2400"/>
            </a:p>
          </p:txBody>
        </p:sp>
        <p:sp>
          <p:nvSpPr>
            <p:cNvPr id="13320" name="AutoShape 8"/>
            <p:cNvSpPr>
              <a:spLocks noChangeArrowheads="1"/>
            </p:cNvSpPr>
            <p:nvPr/>
          </p:nvSpPr>
          <p:spPr bwMode="auto">
            <a:xfrm>
              <a:off x="5494622" y="2859042"/>
              <a:ext cx="1745447" cy="545995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n-US" sz="1400" b="1">
                  <a:latin typeface="Calibri" pitchFamily="34" charset="0"/>
                </a:rPr>
                <a:t>Study Population</a:t>
              </a:r>
              <a:endParaRPr lang="en-US" sz="2400"/>
            </a:p>
          </p:txBody>
        </p:sp>
        <p:sp>
          <p:nvSpPr>
            <p:cNvPr id="13321" name="AutoShape 9"/>
            <p:cNvSpPr>
              <a:spLocks noChangeArrowheads="1"/>
            </p:cNvSpPr>
            <p:nvPr/>
          </p:nvSpPr>
          <p:spPr bwMode="auto">
            <a:xfrm>
              <a:off x="6482611" y="3649490"/>
              <a:ext cx="1361229" cy="63675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Non-participants </a:t>
              </a:r>
              <a:endParaRPr lang="en-US" sz="3600">
                <a:solidFill>
                  <a:schemeClr val="bg1"/>
                </a:solidFill>
              </a:endParaRPr>
            </a:p>
          </p:txBody>
        </p:sp>
        <p:sp>
          <p:nvSpPr>
            <p:cNvPr id="13322" name="AutoShape 10"/>
            <p:cNvSpPr>
              <a:spLocks noChangeArrowheads="1"/>
            </p:cNvSpPr>
            <p:nvPr/>
          </p:nvSpPr>
          <p:spPr bwMode="auto">
            <a:xfrm>
              <a:off x="5000628" y="3649490"/>
              <a:ext cx="1361229" cy="63675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n-US" sz="1400" b="1">
                  <a:latin typeface="Calibri" pitchFamily="34" charset="0"/>
                </a:rPr>
                <a:t>Participants </a:t>
              </a:r>
              <a:endParaRPr lang="en-US" sz="2400"/>
            </a:p>
          </p:txBody>
        </p:sp>
        <p:cxnSp>
          <p:nvCxnSpPr>
            <p:cNvPr id="13323" name="AutoShape 12"/>
            <p:cNvCxnSpPr>
              <a:cxnSpLocks noChangeShapeType="1"/>
            </p:cNvCxnSpPr>
            <p:nvPr/>
          </p:nvCxnSpPr>
          <p:spPr bwMode="auto">
            <a:xfrm>
              <a:off x="5658555" y="3495792"/>
              <a:ext cx="732" cy="16467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3324" name="AutoShape 13"/>
            <p:cNvCxnSpPr>
              <a:cxnSpLocks noChangeShapeType="1"/>
            </p:cNvCxnSpPr>
            <p:nvPr/>
          </p:nvCxnSpPr>
          <p:spPr bwMode="auto">
            <a:xfrm>
              <a:off x="7173471" y="3495792"/>
              <a:ext cx="732" cy="16467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3325" name="AutoShape 14"/>
            <p:cNvCxnSpPr>
              <a:cxnSpLocks noChangeShapeType="1"/>
            </p:cNvCxnSpPr>
            <p:nvPr/>
          </p:nvCxnSpPr>
          <p:spPr bwMode="auto">
            <a:xfrm>
              <a:off x="5659287" y="3495792"/>
              <a:ext cx="1514916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3326" name="AutoShape 15"/>
            <p:cNvCxnSpPr>
              <a:cxnSpLocks noChangeShapeType="1"/>
            </p:cNvCxnSpPr>
            <p:nvPr/>
          </p:nvCxnSpPr>
          <p:spPr bwMode="auto">
            <a:xfrm flipV="1">
              <a:off x="6361857" y="3405037"/>
              <a:ext cx="0" cy="9075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3327" name="AutoShape 8"/>
            <p:cNvSpPr>
              <a:spLocks noChangeArrowheads="1"/>
            </p:cNvSpPr>
            <p:nvPr/>
          </p:nvSpPr>
          <p:spPr bwMode="auto">
            <a:xfrm>
              <a:off x="7286644" y="2859042"/>
              <a:ext cx="1745447" cy="545995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Remaining part</a:t>
              </a:r>
              <a:endParaRPr lang="en-US" sz="2400">
                <a:solidFill>
                  <a:schemeClr val="bg1"/>
                </a:solidFill>
              </a:endParaRPr>
            </a:p>
          </p:txBody>
        </p:sp>
        <p:cxnSp>
          <p:nvCxnSpPr>
            <p:cNvPr id="13328" name="AutoShape 13"/>
            <p:cNvCxnSpPr>
              <a:cxnSpLocks noChangeShapeType="1"/>
            </p:cNvCxnSpPr>
            <p:nvPr/>
          </p:nvCxnSpPr>
          <p:spPr bwMode="auto">
            <a:xfrm>
              <a:off x="6305564" y="2714622"/>
              <a:ext cx="732" cy="16467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3329" name="AutoShape 13"/>
            <p:cNvCxnSpPr>
              <a:cxnSpLocks noChangeShapeType="1"/>
            </p:cNvCxnSpPr>
            <p:nvPr/>
          </p:nvCxnSpPr>
          <p:spPr bwMode="auto">
            <a:xfrm>
              <a:off x="8215338" y="2714622"/>
              <a:ext cx="732" cy="16467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3330" name="AutoShape 14"/>
            <p:cNvCxnSpPr>
              <a:cxnSpLocks noChangeShapeType="1"/>
            </p:cNvCxnSpPr>
            <p:nvPr/>
          </p:nvCxnSpPr>
          <p:spPr bwMode="auto">
            <a:xfrm>
              <a:off x="6304595" y="2714622"/>
              <a:ext cx="1910743" cy="158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3331" name="AutoShape 15"/>
            <p:cNvCxnSpPr>
              <a:cxnSpLocks noChangeShapeType="1"/>
              <a:endCxn id="13319" idx="2"/>
            </p:cNvCxnSpPr>
            <p:nvPr/>
          </p:nvCxnSpPr>
          <p:spPr bwMode="auto">
            <a:xfrm rot="5400000" flipH="1" flipV="1">
              <a:off x="7212806" y="2636462"/>
              <a:ext cx="151998" cy="432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3332" name="AutoShape 10"/>
            <p:cNvSpPr>
              <a:spLocks noChangeArrowheads="1"/>
            </p:cNvSpPr>
            <p:nvPr/>
          </p:nvSpPr>
          <p:spPr bwMode="auto">
            <a:xfrm>
              <a:off x="5000628" y="5078266"/>
              <a:ext cx="1361229" cy="63675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n-US" sz="1400" b="1">
                  <a:latin typeface="Calibri" pitchFamily="34" charset="0"/>
                </a:rPr>
                <a:t>Response</a:t>
              </a:r>
              <a:endParaRPr lang="en-US" sz="2400"/>
            </a:p>
          </p:txBody>
        </p:sp>
        <p:sp>
          <p:nvSpPr>
            <p:cNvPr id="13333" name="AutoShape 10"/>
            <p:cNvSpPr>
              <a:spLocks noChangeArrowheads="1"/>
            </p:cNvSpPr>
            <p:nvPr/>
          </p:nvSpPr>
          <p:spPr bwMode="auto">
            <a:xfrm>
              <a:off x="5925415" y="4363886"/>
              <a:ext cx="1361229" cy="63675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Non-Response</a:t>
              </a:r>
              <a:endParaRPr lang="en-US" sz="2400">
                <a:solidFill>
                  <a:schemeClr val="bg1"/>
                </a:solidFill>
              </a:endParaRPr>
            </a:p>
          </p:txBody>
        </p:sp>
        <p:cxnSp>
          <p:nvCxnSpPr>
            <p:cNvPr id="13334" name="AutoShape 12"/>
            <p:cNvCxnSpPr>
              <a:cxnSpLocks noChangeShapeType="1"/>
              <a:stCxn id="13322" idx="2"/>
              <a:endCxn id="13332" idx="0"/>
            </p:cNvCxnSpPr>
            <p:nvPr/>
          </p:nvCxnSpPr>
          <p:spPr bwMode="auto">
            <a:xfrm rot="5400000">
              <a:off x="5285230" y="4682253"/>
              <a:ext cx="792026" cy="158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56" name="Straight Arrow Connector 55"/>
            <p:cNvCxnSpPr/>
            <p:nvPr/>
          </p:nvCxnSpPr>
          <p:spPr>
            <a:xfrm>
              <a:off x="5677037" y="4713297"/>
              <a:ext cx="214356" cy="1587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~PP3945.WAV">
            <a:hlinkClick r:id="" action="ppaction://media"/>
          </p:cNvPr>
          <p:cNvPicPr>
            <a:picLocks noRot="1" noChangeAspect="1"/>
          </p:cNvPicPr>
          <p:nvPr>
            <a:wavAudioFile r:embed="rId2" name="~PP3945.WAV"/>
          </p:nvPr>
        </p:nvPicPr>
        <p:blipFill>
          <a:blip r:embed="rId5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712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1126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smtClean="0">
                <a:solidFill>
                  <a:schemeClr val="accent1"/>
                </a:solidFill>
              </a:rPr>
              <a:t>How to avoid selection biases</a:t>
            </a:r>
            <a:endParaRPr lang="en-US" sz="3600" b="1" smtClean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Avoiding selection bias requires a </a:t>
            </a:r>
            <a:r>
              <a:rPr lang="en-GB" b="1" dirty="0" smtClean="0">
                <a:solidFill>
                  <a:srgbClr val="FF0000"/>
                </a:solidFill>
              </a:rPr>
              <a:t>random/probability sample</a:t>
            </a:r>
            <a:r>
              <a:rPr lang="en-GB" dirty="0" smtClean="0"/>
              <a:t>. </a:t>
            </a:r>
          </a:p>
          <a:p>
            <a:endParaRPr lang="en-GB" dirty="0" smtClean="0"/>
          </a:p>
          <a:p>
            <a:r>
              <a:rPr lang="en-GB" dirty="0" smtClean="0"/>
              <a:t>Monitoring the sampling process from the beginning to the end of the survey.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24A71130-8F28-4423-B4FB-202D14F3FB1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WWW.HIVHUB.IR</a:t>
            </a:r>
            <a:endParaRPr lang="en-US"/>
          </a:p>
        </p:txBody>
      </p:sp>
      <p:pic>
        <p:nvPicPr>
          <p:cNvPr id="6" name="~PP2847.WAV">
            <a:hlinkClick r:id="" action="ppaction://media"/>
          </p:cNvPr>
          <p:cNvPicPr>
            <a:picLocks noRot="1" noChangeAspect="1"/>
          </p:cNvPicPr>
          <p:nvPr>
            <a:wavAudioFile r:embed="rId2" name="~PP2847.WAV"/>
          </p:nvPr>
        </p:nvPicPr>
        <p:blipFill>
          <a:blip r:embed="rId5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357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smtClean="0">
                <a:solidFill>
                  <a:schemeClr val="accent1"/>
                </a:solidFill>
              </a:rPr>
              <a:t>Precise estimates</a:t>
            </a:r>
            <a:endParaRPr lang="en-US" sz="3600" b="1" smtClean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Parameter</a:t>
            </a:r>
            <a:r>
              <a:rPr lang="en-GB" dirty="0" smtClean="0"/>
              <a:t>: the value of our variable in the whole population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Statistics: </a:t>
            </a:r>
            <a:r>
              <a:rPr lang="en-GB" dirty="0" smtClean="0"/>
              <a:t>the value of a variable in the sample</a:t>
            </a:r>
          </a:p>
          <a:p>
            <a:endParaRPr lang="en-GB" b="1" dirty="0" smtClean="0">
              <a:solidFill>
                <a:srgbClr val="FF0000"/>
              </a:solidFill>
            </a:endParaRPr>
          </a:p>
          <a:p>
            <a:r>
              <a:rPr lang="en-GB" b="1" dirty="0" smtClean="0">
                <a:solidFill>
                  <a:srgbClr val="FF0000"/>
                </a:solidFill>
              </a:rPr>
              <a:t>Standard error: </a:t>
            </a:r>
            <a:r>
              <a:rPr lang="en-GB" dirty="0" smtClean="0"/>
              <a:t>is a measure which shows how much our statistics is close to the parameter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250DEBA1-4736-4451-A5CA-0D49755AECE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WWW.HIVHUB.IR</a:t>
            </a:r>
            <a:endParaRPr lang="en-US"/>
          </a:p>
        </p:txBody>
      </p:sp>
      <p:pic>
        <p:nvPicPr>
          <p:cNvPr id="6" name="~PP1378.WAV">
            <a:hlinkClick r:id="" action="ppaction://media"/>
          </p:cNvPr>
          <p:cNvPicPr>
            <a:picLocks noRot="1" noChangeAspect="1"/>
          </p:cNvPicPr>
          <p:nvPr>
            <a:wavAudioFile r:embed="rId2" name="~PP1378.WAV"/>
          </p:nvPr>
        </p:nvPicPr>
        <p:blipFill>
          <a:blip r:embed="rId5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844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chemeClr val="accent1"/>
                </a:solidFill>
              </a:rPr>
              <a:t>How to improve the precision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dirty="0" smtClean="0"/>
              <a:t>Standard error (or precision) depends upon:</a:t>
            </a:r>
          </a:p>
          <a:p>
            <a:pPr lvl="1">
              <a:lnSpc>
                <a:spcPct val="90000"/>
              </a:lnSpc>
            </a:pPr>
            <a:r>
              <a:rPr lang="en-GB" dirty="0" smtClean="0"/>
              <a:t>Size of the sample ( Total / Efficient sample size)</a:t>
            </a:r>
          </a:p>
          <a:p>
            <a:pPr lvl="1">
              <a:lnSpc>
                <a:spcPct val="90000"/>
              </a:lnSpc>
            </a:pPr>
            <a:r>
              <a:rPr lang="en-GB" dirty="0" smtClean="0"/>
              <a:t>Distribution of character of interest in the population </a:t>
            </a:r>
            <a:endParaRPr lang="en-GB" sz="2000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0CEEE779-DF32-4C9A-8D30-FC8B0C93731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WWW.HIVHUB.IR</a:t>
            </a:r>
            <a:endParaRPr lang="en-US"/>
          </a:p>
        </p:txBody>
      </p:sp>
      <p:pic>
        <p:nvPicPr>
          <p:cNvPr id="6" name="~PP154.WAV">
            <a:hlinkClick r:id="" action="ppaction://media"/>
          </p:cNvPr>
          <p:cNvPicPr>
            <a:picLocks noRot="1" noChangeAspect="1"/>
          </p:cNvPicPr>
          <p:nvPr>
            <a:wavAudioFile r:embed="rId2" name="~PP154.WAV"/>
          </p:nvPr>
        </p:nvPicPr>
        <p:blipFill>
          <a:blip r:embed="rId5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642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chemeClr val="accent1"/>
                </a:solidFill>
              </a:rPr>
              <a:t>General Conclusion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 HIV surveillance surreys, we have to estimate relevant indicators in the whole population, and/or in the most at risk groups.</a:t>
            </a:r>
          </a:p>
          <a:p>
            <a:r>
              <a:rPr lang="en-GB" dirty="0" smtClean="0"/>
              <a:t>Since, census is impossible, we have to measure these indicators in a sample and extrapolate the findings to the whole target population</a:t>
            </a:r>
          </a:p>
          <a:p>
            <a:r>
              <a:rPr lang="en-GB" dirty="0" smtClean="0"/>
              <a:t>To increase the accuracy, we have to have an unbiased sample with reasonable sample size</a:t>
            </a:r>
          </a:p>
          <a:p>
            <a:endParaRPr lang="en-GB" dirty="0" smtClean="0"/>
          </a:p>
          <a:p>
            <a:pPr lvl="1"/>
            <a:endParaRPr lang="en-GB" dirty="0" smtClean="0"/>
          </a:p>
          <a:p>
            <a:endParaRPr lang="en-GB" dirty="0" smtClean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4267D1EF-EA6E-447D-943F-A2A62A34725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WWW.HIVHUB.IR</a:t>
            </a:r>
            <a:endParaRPr lang="en-US"/>
          </a:p>
        </p:txBody>
      </p:sp>
      <p:pic>
        <p:nvPicPr>
          <p:cNvPr id="6" name="~PP2308.WAV">
            <a:hlinkClick r:id="" action="ppaction://media"/>
          </p:cNvPr>
          <p:cNvPicPr>
            <a:picLocks noRot="1" noChangeAspect="1"/>
          </p:cNvPicPr>
          <p:nvPr>
            <a:wavAudioFile r:embed="rId1" name="~PP2308.WAV"/>
          </p:nvPr>
        </p:nvPicPr>
        <p:blipFill>
          <a:blip r:embed="rId4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35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8.2|1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17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1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12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13.8|6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11.3|11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</TotalTime>
  <Words>301</Words>
  <Application>Microsoft Office PowerPoint</Application>
  <PresentationFormat>On-screen Show (4:3)</PresentationFormat>
  <Paragraphs>83</Paragraphs>
  <Slides>7</Slides>
  <Notes>7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Target population-&gt; Study Population-&gt; Sample</vt:lpstr>
      <vt:lpstr>What do we want from our sample?</vt:lpstr>
      <vt:lpstr>Selection biases</vt:lpstr>
      <vt:lpstr>How to avoid selection biases</vt:lpstr>
      <vt:lpstr>Precise estimates</vt:lpstr>
      <vt:lpstr>How to improve the precision</vt:lpstr>
      <vt:lpstr>General Conclusion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Ali Akbar Haghdoost</cp:lastModifiedBy>
  <cp:revision>85</cp:revision>
  <dcterms:created xsi:type="dcterms:W3CDTF">2009-12-16T10:01:43Z</dcterms:created>
  <dcterms:modified xsi:type="dcterms:W3CDTF">2010-12-03T16:44:07Z</dcterms:modified>
</cp:coreProperties>
</file>